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840" r:id="rId2"/>
    <p:sldId id="1892" r:id="rId3"/>
    <p:sldId id="2845" r:id="rId4"/>
    <p:sldId id="2846" r:id="rId5"/>
    <p:sldId id="2847" r:id="rId6"/>
    <p:sldId id="2848" r:id="rId7"/>
    <p:sldId id="2849" r:id="rId8"/>
    <p:sldId id="256" r:id="rId9"/>
    <p:sldId id="2850" r:id="rId10"/>
    <p:sldId id="2851" r:id="rId11"/>
    <p:sldId id="2852" r:id="rId12"/>
    <p:sldId id="2853" r:id="rId13"/>
    <p:sldId id="2748" r:id="rId14"/>
    <p:sldId id="2855" r:id="rId15"/>
    <p:sldId id="2854" r:id="rId16"/>
    <p:sldId id="2807" r:id="rId17"/>
    <p:sldId id="2856" r:id="rId18"/>
    <p:sldId id="2857" r:id="rId19"/>
    <p:sldId id="2808" r:id="rId20"/>
    <p:sldId id="2811" r:id="rId21"/>
    <p:sldId id="2810" r:id="rId22"/>
    <p:sldId id="2861" r:id="rId23"/>
    <p:sldId id="2862" r:id="rId24"/>
    <p:sldId id="2860" r:id="rId25"/>
    <p:sldId id="2863" r:id="rId26"/>
    <p:sldId id="2813" r:id="rId27"/>
    <p:sldId id="2814" r:id="rId28"/>
    <p:sldId id="2816" r:id="rId29"/>
    <p:sldId id="2865" r:id="rId30"/>
    <p:sldId id="2446" r:id="rId31"/>
    <p:sldId id="2832" r:id="rId32"/>
    <p:sldId id="2904" r:id="rId33"/>
    <p:sldId id="2905" r:id="rId34"/>
    <p:sldId id="2759" r:id="rId35"/>
    <p:sldId id="2866" r:id="rId36"/>
    <p:sldId id="2352" r:id="rId37"/>
    <p:sldId id="2844" r:id="rId38"/>
    <p:sldId id="2498" r:id="rId39"/>
    <p:sldId id="2825" r:id="rId40"/>
    <p:sldId id="2867" r:id="rId41"/>
    <p:sldId id="2868" r:id="rId42"/>
    <p:sldId id="2869" r:id="rId43"/>
    <p:sldId id="2882" r:id="rId44"/>
    <p:sldId id="2817" r:id="rId45"/>
    <p:sldId id="2820" r:id="rId46"/>
    <p:sldId id="2870" r:id="rId47"/>
    <p:sldId id="2873" r:id="rId48"/>
    <p:sldId id="2874" r:id="rId49"/>
    <p:sldId id="2875" r:id="rId50"/>
    <p:sldId id="2837" r:id="rId51"/>
    <p:sldId id="2884" r:id="rId52"/>
    <p:sldId id="2885" r:id="rId53"/>
    <p:sldId id="2886" r:id="rId54"/>
    <p:sldId id="2838" r:id="rId55"/>
    <p:sldId id="2876" r:id="rId56"/>
    <p:sldId id="2500" r:id="rId57"/>
    <p:sldId id="2377" r:id="rId58"/>
    <p:sldId id="2656" r:id="rId59"/>
    <p:sldId id="2379" r:id="rId60"/>
    <p:sldId id="2382" r:id="rId61"/>
    <p:sldId id="2827" r:id="rId62"/>
    <p:sldId id="2828" r:id="rId63"/>
    <p:sldId id="2829" r:id="rId64"/>
    <p:sldId id="2830" r:id="rId65"/>
    <p:sldId id="2877" r:id="rId66"/>
    <p:sldId id="2878" r:id="rId67"/>
    <p:sldId id="2879" r:id="rId68"/>
    <p:sldId id="2880" r:id="rId69"/>
    <p:sldId id="2881" r:id="rId70"/>
    <p:sldId id="2889" r:id="rId71"/>
    <p:sldId id="2897" r:id="rId72"/>
    <p:sldId id="2896" r:id="rId73"/>
    <p:sldId id="2890" r:id="rId74"/>
    <p:sldId id="2891" r:id="rId75"/>
    <p:sldId id="2900" r:id="rId76"/>
    <p:sldId id="2743" r:id="rId77"/>
    <p:sldId id="2898" r:id="rId78"/>
    <p:sldId id="2899" r:id="rId79"/>
    <p:sldId id="2895" r:id="rId80"/>
    <p:sldId id="1893" r:id="rId81"/>
    <p:sldId id="2903" r:id="rId82"/>
    <p:sldId id="2901" r:id="rId83"/>
    <p:sldId id="2629" r:id="rId84"/>
    <p:sldId id="1488" r:id="rId85"/>
    <p:sldId id="1787" r:id="rId86"/>
    <p:sldId id="2909" r:id="rId87"/>
    <p:sldId id="2907" r:id="rId88"/>
    <p:sldId id="290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73"/>
    <p:restoredTop sz="96327"/>
  </p:normalViewPr>
  <p:slideViewPr>
    <p:cSldViewPr snapToGrid="0">
      <p:cViewPr varScale="1">
        <p:scale>
          <a:sx n="121" d="100"/>
          <a:sy n="121" d="100"/>
        </p:scale>
        <p:origin x="176"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FE393E-2BDD-6142-8933-9B54BA097D2F}" type="datetimeFigureOut">
              <a:rPr lang="en-US" smtClean="0"/>
              <a:t>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0C7ECF-E0BE-4E4F-8B1B-0B5591F01D5C}" type="slidenum">
              <a:rPr lang="en-US" smtClean="0"/>
              <a:t>‹#›</a:t>
            </a:fld>
            <a:endParaRPr lang="en-US"/>
          </a:p>
        </p:txBody>
      </p:sp>
    </p:spTree>
    <p:extLst>
      <p:ext uri="{BB962C8B-B14F-4D97-AF65-F5344CB8AC3E}">
        <p14:creationId xmlns:p14="http://schemas.microsoft.com/office/powerpoint/2010/main" val="2597947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16</a:t>
            </a:fld>
            <a:endParaRPr lang="en-US"/>
          </a:p>
        </p:txBody>
      </p:sp>
    </p:spTree>
    <p:extLst>
      <p:ext uri="{BB962C8B-B14F-4D97-AF65-F5344CB8AC3E}">
        <p14:creationId xmlns:p14="http://schemas.microsoft.com/office/powerpoint/2010/main" val="3522278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1210538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40</a:t>
            </a:fld>
            <a:endParaRPr lang="en-US"/>
          </a:p>
        </p:txBody>
      </p:sp>
    </p:spTree>
    <p:extLst>
      <p:ext uri="{BB962C8B-B14F-4D97-AF65-F5344CB8AC3E}">
        <p14:creationId xmlns:p14="http://schemas.microsoft.com/office/powerpoint/2010/main" val="2557454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41</a:t>
            </a:fld>
            <a:endParaRPr lang="en-US"/>
          </a:p>
        </p:txBody>
      </p:sp>
    </p:spTree>
    <p:extLst>
      <p:ext uri="{BB962C8B-B14F-4D97-AF65-F5344CB8AC3E}">
        <p14:creationId xmlns:p14="http://schemas.microsoft.com/office/powerpoint/2010/main" val="3368823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42</a:t>
            </a:fld>
            <a:endParaRPr lang="en-US"/>
          </a:p>
        </p:txBody>
      </p:sp>
    </p:spTree>
    <p:extLst>
      <p:ext uri="{BB962C8B-B14F-4D97-AF65-F5344CB8AC3E}">
        <p14:creationId xmlns:p14="http://schemas.microsoft.com/office/powerpoint/2010/main" val="3227843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43</a:t>
            </a:fld>
            <a:endParaRPr lang="en-US"/>
          </a:p>
        </p:txBody>
      </p:sp>
    </p:spTree>
    <p:extLst>
      <p:ext uri="{BB962C8B-B14F-4D97-AF65-F5344CB8AC3E}">
        <p14:creationId xmlns:p14="http://schemas.microsoft.com/office/powerpoint/2010/main" val="382434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44</a:t>
            </a:fld>
            <a:endParaRPr lang="en-US"/>
          </a:p>
        </p:txBody>
      </p:sp>
    </p:spTree>
    <p:extLst>
      <p:ext uri="{BB962C8B-B14F-4D97-AF65-F5344CB8AC3E}">
        <p14:creationId xmlns:p14="http://schemas.microsoft.com/office/powerpoint/2010/main" val="3249869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45</a:t>
            </a:fld>
            <a:endParaRPr lang="en-US"/>
          </a:p>
        </p:txBody>
      </p:sp>
    </p:spTree>
    <p:extLst>
      <p:ext uri="{BB962C8B-B14F-4D97-AF65-F5344CB8AC3E}">
        <p14:creationId xmlns:p14="http://schemas.microsoft.com/office/powerpoint/2010/main" val="3959663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54</a:t>
            </a:fld>
            <a:endParaRPr lang="en-US"/>
          </a:p>
        </p:txBody>
      </p:sp>
    </p:spTree>
    <p:extLst>
      <p:ext uri="{BB962C8B-B14F-4D97-AF65-F5344CB8AC3E}">
        <p14:creationId xmlns:p14="http://schemas.microsoft.com/office/powerpoint/2010/main" val="924999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1486479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Flight is </a:t>
            </a:r>
            <a:r>
              <a:rPr lang="en-US" sz="1200" b="1" dirty="0">
                <a:solidFill>
                  <a:srgbClr val="C00000"/>
                </a:solidFill>
              </a:rPr>
              <a:t>more metabolically expensive </a:t>
            </a:r>
            <a:r>
              <a:rPr lang="en-US" sz="1200" dirty="0"/>
              <a:t>than any form of terrestrial locomotion.</a:t>
            </a:r>
          </a:p>
          <a:p>
            <a:pPr algn="l"/>
            <a:endParaRPr lang="en-US" sz="1200" dirty="0"/>
          </a:p>
          <a:p>
            <a:pPr algn="l"/>
            <a:r>
              <a:rPr lang="en-US" sz="1200" dirty="0"/>
              <a:t>A bat in flight will elevate its basal metabolic rate some 15-fold beyond resting, more than double that of a terrestrial mammal at full speed running.</a:t>
            </a:r>
          </a:p>
          <a:p>
            <a:pPr algn="l"/>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Life history theory predicts an inverse correlation between metabolic activity and lifespan which bats defy.</a:t>
            </a:r>
          </a:p>
          <a:p>
            <a:pPr algn="l"/>
            <a:endParaRPr lang="en-US" sz="1200" dirty="0"/>
          </a:p>
        </p:txBody>
      </p:sp>
      <p:sp>
        <p:nvSpPr>
          <p:cNvPr id="4" name="Slide Number Placeholder 3"/>
          <p:cNvSpPr>
            <a:spLocks noGrp="1"/>
          </p:cNvSpPr>
          <p:nvPr>
            <p:ph type="sldNum" sz="quarter" idx="5"/>
          </p:nvPr>
        </p:nvSpPr>
        <p:spPr/>
        <p:txBody>
          <a:bodyPr/>
          <a:lstStyle/>
          <a:p>
            <a:fld id="{A8C508D1-CDDD-6445-AC0B-42415DA4AB68}" type="slidenum">
              <a:rPr lang="en-US" smtClean="0"/>
              <a:t>57</a:t>
            </a:fld>
            <a:endParaRPr lang="en-US"/>
          </a:p>
        </p:txBody>
      </p:sp>
    </p:spTree>
    <p:extLst>
      <p:ext uri="{BB962C8B-B14F-4D97-AF65-F5344CB8AC3E}">
        <p14:creationId xmlns:p14="http://schemas.microsoft.com/office/powerpoint/2010/main" val="3944952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17</a:t>
            </a:fld>
            <a:endParaRPr lang="en-US"/>
          </a:p>
        </p:txBody>
      </p:sp>
    </p:spTree>
    <p:extLst>
      <p:ext uri="{BB962C8B-B14F-4D97-AF65-F5344CB8AC3E}">
        <p14:creationId xmlns:p14="http://schemas.microsoft.com/office/powerpoint/2010/main" val="408573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Life history theory predicts an inverse correlation between metabolic activity and lifespan which bats defy.</a:t>
            </a:r>
          </a:p>
        </p:txBody>
      </p:sp>
      <p:sp>
        <p:nvSpPr>
          <p:cNvPr id="4" name="Slide Number Placeholder 3"/>
          <p:cNvSpPr>
            <a:spLocks noGrp="1"/>
          </p:cNvSpPr>
          <p:nvPr>
            <p:ph type="sldNum" sz="quarter" idx="5"/>
          </p:nvPr>
        </p:nvSpPr>
        <p:spPr/>
        <p:txBody>
          <a:bodyPr/>
          <a:lstStyle/>
          <a:p>
            <a:fld id="{A8C508D1-CDDD-6445-AC0B-42415DA4AB68}" type="slidenum">
              <a:rPr lang="en-US" smtClean="0"/>
              <a:t>58</a:t>
            </a:fld>
            <a:endParaRPr lang="en-US"/>
          </a:p>
        </p:txBody>
      </p:sp>
    </p:spTree>
    <p:extLst>
      <p:ext uri="{BB962C8B-B14F-4D97-AF65-F5344CB8AC3E}">
        <p14:creationId xmlns:p14="http://schemas.microsoft.com/office/powerpoint/2010/main" val="1477005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explain this phenomenon</a:t>
            </a:r>
          </a:p>
          <a:p>
            <a:r>
              <a:rPr lang="en-US" dirty="0"/>
              <a:t>by hypothesizing that because flight is so metabolically costly, for it even to have been evolutionarily possible, </a:t>
            </a:r>
          </a:p>
          <a:p>
            <a:r>
              <a:rPr lang="en-US" dirty="0"/>
              <a:t>bats had to first </a:t>
            </a:r>
          </a:p>
          <a:p>
            <a:r>
              <a:rPr lang="en-US" dirty="0"/>
              <a:t>evolve unique anti-inflammatory pathways</a:t>
            </a:r>
          </a:p>
          <a:p>
            <a:r>
              <a:rPr lang="en-US" dirty="0"/>
              <a:t>including intracellular mechanisms of oxidative stress mitigation and DNA damage and repair</a:t>
            </a:r>
          </a:p>
        </p:txBody>
      </p:sp>
      <p:sp>
        <p:nvSpPr>
          <p:cNvPr id="4" name="Slide Number Placeholder 3"/>
          <p:cNvSpPr>
            <a:spLocks noGrp="1"/>
          </p:cNvSpPr>
          <p:nvPr>
            <p:ph type="sldNum" sz="quarter" idx="5"/>
          </p:nvPr>
        </p:nvSpPr>
        <p:spPr/>
        <p:txBody>
          <a:bodyPr/>
          <a:lstStyle/>
          <a:p>
            <a:fld id="{A8C508D1-CDDD-6445-AC0B-42415DA4AB68}" type="slidenum">
              <a:rPr lang="en-US" smtClean="0"/>
              <a:t>59</a:t>
            </a:fld>
            <a:endParaRPr lang="en-US"/>
          </a:p>
        </p:txBody>
      </p:sp>
    </p:spTree>
    <p:extLst>
      <p:ext uri="{BB962C8B-B14F-4D97-AF65-F5344CB8AC3E}">
        <p14:creationId xmlns:p14="http://schemas.microsoft.com/office/powerpoint/2010/main" val="3015669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bats' unique viral tolerance, </a:t>
            </a:r>
          </a:p>
          <a:p>
            <a:r>
              <a:rPr lang="en-US" dirty="0"/>
              <a:t>both through mitigation of intracellular oxidative stress incurred by viruses directly, as well as through mitigation of inflammation incurred by antiviral immune defenses</a:t>
            </a:r>
          </a:p>
        </p:txBody>
      </p:sp>
      <p:sp>
        <p:nvSpPr>
          <p:cNvPr id="4" name="Slide Number Placeholder 3"/>
          <p:cNvSpPr>
            <a:spLocks noGrp="1"/>
          </p:cNvSpPr>
          <p:nvPr>
            <p:ph type="sldNum" sz="quarter" idx="5"/>
          </p:nvPr>
        </p:nvSpPr>
        <p:spPr/>
        <p:txBody>
          <a:bodyPr/>
          <a:lstStyle/>
          <a:p>
            <a:fld id="{A8C508D1-CDDD-6445-AC0B-42415DA4AB68}" type="slidenum">
              <a:rPr lang="en-US" smtClean="0"/>
              <a:t>60</a:t>
            </a:fld>
            <a:endParaRPr lang="en-US"/>
          </a:p>
        </p:txBody>
      </p:sp>
    </p:spTree>
    <p:extLst>
      <p:ext uri="{BB962C8B-B14F-4D97-AF65-F5344CB8AC3E}">
        <p14:creationId xmlns:p14="http://schemas.microsoft.com/office/powerpoint/2010/main" val="461374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61</a:t>
            </a:fld>
            <a:endParaRPr lang="en-US"/>
          </a:p>
        </p:txBody>
      </p:sp>
    </p:spTree>
    <p:extLst>
      <p:ext uri="{BB962C8B-B14F-4D97-AF65-F5344CB8AC3E}">
        <p14:creationId xmlns:p14="http://schemas.microsoft.com/office/powerpoint/2010/main" val="1826346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1219598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4227696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2366546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244821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84</a:t>
            </a:fld>
            <a:endParaRPr lang="en-US"/>
          </a:p>
        </p:txBody>
      </p:sp>
    </p:spTree>
    <p:extLst>
      <p:ext uri="{BB962C8B-B14F-4D97-AF65-F5344CB8AC3E}">
        <p14:creationId xmlns:p14="http://schemas.microsoft.com/office/powerpoint/2010/main" val="21912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18</a:t>
            </a:fld>
            <a:endParaRPr lang="en-US"/>
          </a:p>
        </p:txBody>
      </p:sp>
    </p:spTree>
    <p:extLst>
      <p:ext uri="{BB962C8B-B14F-4D97-AF65-F5344CB8AC3E}">
        <p14:creationId xmlns:p14="http://schemas.microsoft.com/office/powerpoint/2010/main" val="1425939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19</a:t>
            </a:fld>
            <a:endParaRPr lang="en-US"/>
          </a:p>
        </p:txBody>
      </p:sp>
    </p:spTree>
    <p:extLst>
      <p:ext uri="{BB962C8B-B14F-4D97-AF65-F5344CB8AC3E}">
        <p14:creationId xmlns:p14="http://schemas.microsoft.com/office/powerpoint/2010/main" val="1939028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20</a:t>
            </a:fld>
            <a:endParaRPr lang="en-US"/>
          </a:p>
        </p:txBody>
      </p:sp>
    </p:spTree>
    <p:extLst>
      <p:ext uri="{BB962C8B-B14F-4D97-AF65-F5344CB8AC3E}">
        <p14:creationId xmlns:p14="http://schemas.microsoft.com/office/powerpoint/2010/main" val="37935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30</a:t>
            </a:fld>
            <a:endParaRPr lang="en-US"/>
          </a:p>
        </p:txBody>
      </p:sp>
    </p:spTree>
    <p:extLst>
      <p:ext uri="{BB962C8B-B14F-4D97-AF65-F5344CB8AC3E}">
        <p14:creationId xmlns:p14="http://schemas.microsoft.com/office/powerpoint/2010/main" val="350925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35</a:t>
            </a:fld>
            <a:endParaRPr lang="en-US"/>
          </a:p>
        </p:txBody>
      </p:sp>
    </p:spTree>
    <p:extLst>
      <p:ext uri="{BB962C8B-B14F-4D97-AF65-F5344CB8AC3E}">
        <p14:creationId xmlns:p14="http://schemas.microsoft.com/office/powerpoint/2010/main" val="1994350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researchers to ask, are bats somehow special in their capacity as zoonotic hosts?</a:t>
            </a:r>
          </a:p>
        </p:txBody>
      </p:sp>
      <p:sp>
        <p:nvSpPr>
          <p:cNvPr id="4" name="Slide Number Placeholder 3"/>
          <p:cNvSpPr>
            <a:spLocks noGrp="1"/>
          </p:cNvSpPr>
          <p:nvPr>
            <p:ph type="sldNum" sz="quarter" idx="5"/>
          </p:nvPr>
        </p:nvSpPr>
        <p:spPr/>
        <p:txBody>
          <a:bodyPr/>
          <a:lstStyle/>
          <a:p>
            <a:fld id="{A8C508D1-CDDD-6445-AC0B-42415DA4AB68}" type="slidenum">
              <a:rPr lang="en-US" smtClean="0"/>
              <a:t>36</a:t>
            </a:fld>
            <a:endParaRPr lang="en-US"/>
          </a:p>
        </p:txBody>
      </p:sp>
    </p:spTree>
    <p:extLst>
      <p:ext uri="{BB962C8B-B14F-4D97-AF65-F5344CB8AC3E}">
        <p14:creationId xmlns:p14="http://schemas.microsoft.com/office/powerpoint/2010/main" val="2669284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we predict that a virus will evolve traits that maximize its capacity for reproducing itself by infecting new hosts, achieving a baseline viral density within a single individual that produces sufficient virions in </a:t>
            </a:r>
            <a:r>
              <a:rPr lang="en-US" dirty="0" err="1"/>
              <a:t>excretia</a:t>
            </a:r>
            <a:r>
              <a:rPr lang="en-US" dirty="0"/>
              <a:t> – like the cough shown here – to go on to infect new hosts</a:t>
            </a:r>
          </a:p>
        </p:txBody>
      </p:sp>
      <p:sp>
        <p:nvSpPr>
          <p:cNvPr id="4" name="Slide Number Placeholder 3"/>
          <p:cNvSpPr>
            <a:spLocks noGrp="1"/>
          </p:cNvSpPr>
          <p:nvPr>
            <p:ph type="sldNum" sz="quarter" idx="5"/>
          </p:nvPr>
        </p:nvSpPr>
        <p:spPr/>
        <p:txBody>
          <a:bodyPr/>
          <a:lstStyle/>
          <a:p>
            <a:fld id="{A8C508D1-CDDD-6445-AC0B-42415DA4AB68}" type="slidenum">
              <a:rPr lang="en-US" smtClean="0"/>
              <a:t>38</a:t>
            </a:fld>
            <a:endParaRPr lang="en-US"/>
          </a:p>
        </p:txBody>
      </p:sp>
    </p:spTree>
    <p:extLst>
      <p:ext uri="{BB962C8B-B14F-4D97-AF65-F5344CB8AC3E}">
        <p14:creationId xmlns:p14="http://schemas.microsoft.com/office/powerpoint/2010/main" val="326325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B3D2-A995-AD9A-131A-8DF9E49D7A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B4706-D032-C96B-7C04-F1A6E685DF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CBB2A3-9481-DEB3-3C09-C9B84E68678B}"/>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5E87CBB5-172B-A913-F925-DA2935A1D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22023-0C9A-8ECD-D738-4C17E0A53AEC}"/>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241807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0772C-B2ED-3F4C-30CB-C3D5040B09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06B7DF-3872-E923-46AD-86E15EA712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DB2FA-EAAF-A188-716D-9EE204448C73}"/>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7482EFF7-6E45-7277-43D4-4A215BD5D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39253-28B6-DD1D-73FE-E2848AD6DA87}"/>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48535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0654AA-C6B5-E4DA-A4C7-233F9EF03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82D0B7-FFCB-5154-AA12-8D8E6D4AF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92418D-16A1-EB09-DDC5-A7E82D16A8CE}"/>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97A6587D-2319-8395-12C9-5DCF17463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A6FF8-5AFE-9EFB-0DAB-C4481087A06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7634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873-B718-021C-050B-C2AEA74D68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B392B0-30B2-FA04-3D63-25748E89FB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CF67D-D043-F8AC-83E1-F7AFE95FB090}"/>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815B5A5A-D106-98BA-96BA-EEBFDDAB2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9B784-5FE1-5EFF-CE8D-CEC68775516A}"/>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31565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BC54-037C-445D-A6D8-77FA38155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CB7BB-5C12-21E0-7F2C-481504928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4F60A0-DDA0-FBF9-A2AB-2545B32FE583}"/>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4307622D-C60A-0FF2-F6E0-BF91A013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640BA-5567-8EAF-0A3B-BA89CEC3AA5E}"/>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20545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FBCC-9237-0325-9FA2-2BC7485E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6CD42-B79E-8909-2F45-094DA0F8BA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617E00-9957-230E-40B5-EFE44C8301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944E54-F961-DF23-BACD-1CBDA9CDDFF0}"/>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6" name="Footer Placeholder 5">
            <a:extLst>
              <a:ext uri="{FF2B5EF4-FFF2-40B4-BE49-F238E27FC236}">
                <a16:creationId xmlns:a16="http://schemas.microsoft.com/office/drawing/2014/main" id="{52F85153-70A2-13CA-1384-E4D24A036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77C72-8BA0-56FB-3689-E9F7FE9B3D81}"/>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353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939F-8083-729B-8F1C-2354794CD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87F9BC-BFAC-0E87-77FC-B18791344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EF071E-8C59-9220-7E9F-72D5A66DE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EAD495-3E67-0DFF-0ED4-894B11AC9D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0A4FF9-5998-D78B-CF2C-E6F40F9E2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35EC80-E846-CFB9-0CEA-F3796841670A}"/>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8" name="Footer Placeholder 7">
            <a:extLst>
              <a:ext uri="{FF2B5EF4-FFF2-40B4-BE49-F238E27FC236}">
                <a16:creationId xmlns:a16="http://schemas.microsoft.com/office/drawing/2014/main" id="{62A61C58-8897-6D91-B38A-92564CD5D8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7EEBA7-B301-99AF-D376-080098BEDC12}"/>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480383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ACE5-435C-8E12-6763-8CCA33B710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9ACB9-BE2A-BFA4-23EC-C45DEEEDDB5E}"/>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4" name="Footer Placeholder 3">
            <a:extLst>
              <a:ext uri="{FF2B5EF4-FFF2-40B4-BE49-F238E27FC236}">
                <a16:creationId xmlns:a16="http://schemas.microsoft.com/office/drawing/2014/main" id="{CD2B7586-638E-9105-BC27-2B8F73D7B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2192C-984C-6F50-4A78-86A0911C7A3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3025451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18F689-3020-1270-4EE5-7AFC0332AB76}"/>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3" name="Footer Placeholder 2">
            <a:extLst>
              <a:ext uri="{FF2B5EF4-FFF2-40B4-BE49-F238E27FC236}">
                <a16:creationId xmlns:a16="http://schemas.microsoft.com/office/drawing/2014/main" id="{9D7DED9A-2D83-6BAD-E788-9C9A598534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94A036-53E7-AD50-6C98-71C82674A818}"/>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2445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E87F2-5401-B8E8-03C7-95D08E7AB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53749-879B-0BD0-13DD-DD23744FEE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9C80FC-1454-F85E-FEB2-615152F76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76496-3CF9-B550-1C3B-D1BB6B36AA10}"/>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6" name="Footer Placeholder 5">
            <a:extLst>
              <a:ext uri="{FF2B5EF4-FFF2-40B4-BE49-F238E27FC236}">
                <a16:creationId xmlns:a16="http://schemas.microsoft.com/office/drawing/2014/main" id="{45B69965-9243-0EF6-863D-61D183E6F3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41882-7BBE-FA05-9E37-EB05C10804F4}"/>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680998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490B8-5C96-0CA8-46DF-C97959D0F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7D8514-8608-C0DD-9602-7710F0FA0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0A9F7-E06E-E3D8-9981-FDF7B928D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2B429-6910-87F3-AC89-71FE311C4F02}"/>
              </a:ext>
            </a:extLst>
          </p:cNvPr>
          <p:cNvSpPr>
            <a:spLocks noGrp="1"/>
          </p:cNvSpPr>
          <p:nvPr>
            <p:ph type="dt" sz="half" idx="10"/>
          </p:nvPr>
        </p:nvSpPr>
        <p:spPr/>
        <p:txBody>
          <a:bodyPr/>
          <a:lstStyle/>
          <a:p>
            <a:fld id="{33D14851-3B63-564B-96A3-9CE2A127D1FC}" type="datetimeFigureOut">
              <a:rPr lang="en-US" smtClean="0"/>
              <a:t>2/28/23</a:t>
            </a:fld>
            <a:endParaRPr lang="en-US"/>
          </a:p>
        </p:txBody>
      </p:sp>
      <p:sp>
        <p:nvSpPr>
          <p:cNvPr id="6" name="Footer Placeholder 5">
            <a:extLst>
              <a:ext uri="{FF2B5EF4-FFF2-40B4-BE49-F238E27FC236}">
                <a16:creationId xmlns:a16="http://schemas.microsoft.com/office/drawing/2014/main" id="{AACDB704-BB2B-F221-94FA-85BDE9566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DC83F-4856-F616-1270-5A449512D54D}"/>
              </a:ext>
            </a:extLst>
          </p:cNvPr>
          <p:cNvSpPr>
            <a:spLocks noGrp="1"/>
          </p:cNvSpPr>
          <p:nvPr>
            <p:ph type="sldNum" sz="quarter" idx="12"/>
          </p:nvPr>
        </p:nvSpPr>
        <p:spPr/>
        <p:txBody>
          <a:bodyPr/>
          <a:lstStyle/>
          <a:p>
            <a:fld id="{0D8CA447-439F-3B4B-9ACA-1485E19D3F36}" type="slidenum">
              <a:rPr lang="en-US" smtClean="0"/>
              <a:t>‹#›</a:t>
            </a:fld>
            <a:endParaRPr lang="en-US"/>
          </a:p>
        </p:txBody>
      </p:sp>
    </p:spTree>
    <p:extLst>
      <p:ext uri="{BB962C8B-B14F-4D97-AF65-F5344CB8AC3E}">
        <p14:creationId xmlns:p14="http://schemas.microsoft.com/office/powerpoint/2010/main" val="114152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A06F78-20C6-61EF-5C10-C80A48383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FE03D1-9E4F-8AF6-FB1E-C570EC8F2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A3B51-C485-0CC5-2E48-23C50838F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14851-3B63-564B-96A3-9CE2A127D1FC}" type="datetimeFigureOut">
              <a:rPr lang="en-US" smtClean="0"/>
              <a:t>2/28/23</a:t>
            </a:fld>
            <a:endParaRPr lang="en-US"/>
          </a:p>
        </p:txBody>
      </p:sp>
      <p:sp>
        <p:nvSpPr>
          <p:cNvPr id="5" name="Footer Placeholder 4">
            <a:extLst>
              <a:ext uri="{FF2B5EF4-FFF2-40B4-BE49-F238E27FC236}">
                <a16:creationId xmlns:a16="http://schemas.microsoft.com/office/drawing/2014/main" id="{506214ED-F0CC-6A3B-23B1-45CEA27169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A24DE-B4B3-44F5-D6C2-B4FB7C20C9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CA447-439F-3B4B-9ACA-1485E19D3F36}" type="slidenum">
              <a:rPr lang="en-US" smtClean="0"/>
              <a:t>‹#›</a:t>
            </a:fld>
            <a:endParaRPr lang="en-US"/>
          </a:p>
        </p:txBody>
      </p:sp>
    </p:spTree>
    <p:extLst>
      <p:ext uri="{BB962C8B-B14F-4D97-AF65-F5344CB8AC3E}">
        <p14:creationId xmlns:p14="http://schemas.microsoft.com/office/powerpoint/2010/main" val="302421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emf"/><Relationship Id="rId10" Type="http://schemas.openxmlformats.org/officeDocument/2006/relationships/image" Target="../media/image5.jpeg"/><Relationship Id="rId4" Type="http://schemas.openxmlformats.org/officeDocument/2006/relationships/oleObject" Target="../embeddings/oleObject1.bin"/><Relationship Id="rId9"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8" Type="http://schemas.openxmlformats.org/officeDocument/2006/relationships/image" Target="../media/image12.png"/><Relationship Id="rId3" Type="http://schemas.openxmlformats.org/officeDocument/2006/relationships/oleObject" Target="../embeddings/oleObject2.bin"/><Relationship Id="rId7" Type="http://schemas.openxmlformats.org/officeDocument/2006/relationships/image" Target="../media/image34.png"/><Relationship Id="rId12" Type="http://schemas.openxmlformats.org/officeDocument/2006/relationships/image" Target="../media/image7.svg"/><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1.emf"/><Relationship Id="rId11" Type="http://schemas.openxmlformats.org/officeDocument/2006/relationships/image" Target="../media/image6.png"/><Relationship Id="rId5" Type="http://schemas.openxmlformats.org/officeDocument/2006/relationships/oleObject" Target="../embeddings/oleObject2.bin"/><Relationship Id="rId15" Type="http://schemas.openxmlformats.org/officeDocument/2006/relationships/oleObject" Target="../embeddings/oleObject3.bin"/><Relationship Id="rId10" Type="http://schemas.openxmlformats.org/officeDocument/2006/relationships/image" Target="../media/image5.jpeg"/><Relationship Id="rId4" Type="http://schemas.openxmlformats.org/officeDocument/2006/relationships/image" Target="../media/image1.emf"/><Relationship Id="rId9" Type="http://schemas.openxmlformats.org/officeDocument/2006/relationships/image" Target="../media/image4.svg"/><Relationship Id="rId1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svg"/><Relationship Id="rId3" Type="http://schemas.openxmlformats.org/officeDocument/2006/relationships/oleObject" Target="../embeddings/oleObject4.bin"/><Relationship Id="rId7" Type="http://schemas.openxmlformats.org/officeDocument/2006/relationships/image" Target="../media/image4.png"/><Relationship Id="rId12" Type="http://schemas.openxmlformats.org/officeDocument/2006/relationships/image" Target="../media/image6.pn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emf"/><Relationship Id="rId11" Type="http://schemas.openxmlformats.org/officeDocument/2006/relationships/image" Target="../media/image5.jpeg"/><Relationship Id="rId5" Type="http://schemas.openxmlformats.org/officeDocument/2006/relationships/oleObject" Target="../embeddings/oleObject4.bin"/><Relationship Id="rId15" Type="http://schemas.openxmlformats.org/officeDocument/2006/relationships/oleObject" Target="../embeddings/oleObject5.bin"/><Relationship Id="rId10" Type="http://schemas.openxmlformats.org/officeDocument/2006/relationships/image" Target="../media/image4.svg"/><Relationship Id="rId4" Type="http://schemas.openxmlformats.org/officeDocument/2006/relationships/image" Target="../media/image1.emf"/><Relationship Id="rId9" Type="http://schemas.openxmlformats.org/officeDocument/2006/relationships/image" Target="../media/image3.png"/><Relationship Id="rId1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10" Type="http://schemas.openxmlformats.org/officeDocument/2006/relationships/image" Target="../media/image350.png"/><Relationship Id="rId4" Type="http://schemas.openxmlformats.org/officeDocument/2006/relationships/image" Target="../media/image46.png"/><Relationship Id="rId9" Type="http://schemas.openxmlformats.org/officeDocument/2006/relationships/image" Target="../media/image51.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7.png"/><Relationship Id="rId5" Type="http://schemas.openxmlformats.org/officeDocument/2006/relationships/image" Target="../media/image47.svg"/><Relationship Id="rId10" Type="http://schemas.openxmlformats.org/officeDocument/2006/relationships/image" Target="../media/image56.png"/><Relationship Id="rId4" Type="http://schemas.openxmlformats.org/officeDocument/2006/relationships/image" Target="../media/image46.png"/><Relationship Id="rId9" Type="http://schemas.openxmlformats.org/officeDocument/2006/relationships/image" Target="../media/image51.sv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7.png"/><Relationship Id="rId5" Type="http://schemas.openxmlformats.org/officeDocument/2006/relationships/image" Target="../media/image47.svg"/><Relationship Id="rId10" Type="http://schemas.openxmlformats.org/officeDocument/2006/relationships/image" Target="../media/image56.png"/><Relationship Id="rId4" Type="http://schemas.openxmlformats.org/officeDocument/2006/relationships/image" Target="../media/image46.png"/><Relationship Id="rId9" Type="http://schemas.openxmlformats.org/officeDocument/2006/relationships/image" Target="../media/image51.svg"/></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300.png"/><Relationship Id="rId3"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52.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7.png"/><Relationship Id="rId5" Type="http://schemas.openxmlformats.org/officeDocument/2006/relationships/image" Target="../media/image47.svg"/><Relationship Id="rId1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310.png"/></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0.png"/><Relationship Id="rId3"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52.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7.png"/><Relationship Id="rId5" Type="http://schemas.openxmlformats.org/officeDocument/2006/relationships/image" Target="../media/image47.svg"/><Relationship Id="rId15" Type="http://schemas.openxmlformats.org/officeDocument/2006/relationships/image" Target="../media/image59.png"/><Relationship Id="rId10" Type="http://schemas.openxmlformats.org/officeDocument/2006/relationships/image" Target="../media/image56.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5.emf"/><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360.png"/><Relationship Id="rId5" Type="http://schemas.openxmlformats.org/officeDocument/2006/relationships/image" Target="../media/image47.svg"/><Relationship Id="rId10" Type="http://schemas.openxmlformats.org/officeDocument/2006/relationships/image" Target="../media/image350.png"/><Relationship Id="rId4" Type="http://schemas.openxmlformats.org/officeDocument/2006/relationships/image" Target="../media/image46.png"/><Relationship Id="rId9" Type="http://schemas.openxmlformats.org/officeDocument/2006/relationships/image" Target="../media/image51.svg"/></Relationships>
</file>

<file path=ppt/slides/_rels/slide6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90.png"/><Relationship Id="rId3"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360.png"/><Relationship Id="rId5" Type="http://schemas.openxmlformats.org/officeDocument/2006/relationships/image" Target="../media/image47.svg"/><Relationship Id="rId10" Type="http://schemas.openxmlformats.org/officeDocument/2006/relationships/image" Target="../media/image350.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00.png"/></Relationships>
</file>

<file path=ppt/slides/_rels/slide6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90.png"/><Relationship Id="rId3"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360.png"/><Relationship Id="rId5" Type="http://schemas.openxmlformats.org/officeDocument/2006/relationships/image" Target="../media/image47.svg"/><Relationship Id="rId10" Type="http://schemas.openxmlformats.org/officeDocument/2006/relationships/image" Target="../media/image350.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00.png"/></Relationships>
</file>

<file path=ppt/slides/_rels/slide6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84.png"/><Relationship Id="rId3" Type="http://schemas.openxmlformats.org/officeDocument/2006/relationships/image" Target="../media/image45.png"/><Relationship Id="rId7" Type="http://schemas.openxmlformats.org/officeDocument/2006/relationships/image" Target="../media/image49.svg"/><Relationship Id="rId12"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360.png"/><Relationship Id="rId5" Type="http://schemas.openxmlformats.org/officeDocument/2006/relationships/image" Target="../media/image47.svg"/><Relationship Id="rId15" Type="http://schemas.openxmlformats.org/officeDocument/2006/relationships/image" Target="../media/image51.png"/><Relationship Id="rId10" Type="http://schemas.openxmlformats.org/officeDocument/2006/relationships/image" Target="../media/image350.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85.png"/></Relationships>
</file>

<file path=ppt/slides/_rels/slide6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79.png"/><Relationship Id="rId18" Type="http://schemas.openxmlformats.org/officeDocument/2006/relationships/image" Target="../media/image78.png"/><Relationship Id="rId3" Type="http://schemas.openxmlformats.org/officeDocument/2006/relationships/image" Target="../media/image51.sv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49.svg"/><Relationship Id="rId2" Type="http://schemas.openxmlformats.org/officeDocument/2006/relationships/image" Target="../media/image50.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4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46.png"/></Relationships>
</file>

<file path=ppt/slides/_rels/slide6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79.png"/><Relationship Id="rId18" Type="http://schemas.openxmlformats.org/officeDocument/2006/relationships/image" Target="../media/image78.png"/><Relationship Id="rId3" Type="http://schemas.openxmlformats.org/officeDocument/2006/relationships/image" Target="../media/image51.sv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49.svg"/><Relationship Id="rId2" Type="http://schemas.openxmlformats.org/officeDocument/2006/relationships/image" Target="../media/image50.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4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46.png"/></Relationships>
</file>

<file path=ppt/slides/_rels/slide6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6.png"/><Relationship Id="rId18" Type="http://schemas.openxmlformats.org/officeDocument/2006/relationships/image" Target="../media/image96.png"/><Relationship Id="rId3" Type="http://schemas.openxmlformats.org/officeDocument/2006/relationships/image" Target="../media/image51.svg"/><Relationship Id="rId7" Type="http://schemas.openxmlformats.org/officeDocument/2006/relationships/image" Target="../media/image89.png"/><Relationship Id="rId12" Type="http://schemas.openxmlformats.org/officeDocument/2006/relationships/image" Target="../media/image79.png"/><Relationship Id="rId17" Type="http://schemas.openxmlformats.org/officeDocument/2006/relationships/image" Target="../media/image78.png"/><Relationship Id="rId2" Type="http://schemas.openxmlformats.org/officeDocument/2006/relationships/image" Target="../media/image50.png"/><Relationship Id="rId16" Type="http://schemas.openxmlformats.org/officeDocument/2006/relationships/image" Target="../media/image49.sv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48.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47.svg"/></Relationships>
</file>

<file path=ppt/slides/_rels/slide6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79.png"/><Relationship Id="rId18" Type="http://schemas.openxmlformats.org/officeDocument/2006/relationships/image" Target="../media/image78.png"/><Relationship Id="rId3" Type="http://schemas.openxmlformats.org/officeDocument/2006/relationships/image" Target="../media/image51.svg"/><Relationship Id="rId7" Type="http://schemas.openxmlformats.org/officeDocument/2006/relationships/image" Target="../media/image89.png"/><Relationship Id="rId12" Type="http://schemas.openxmlformats.org/officeDocument/2006/relationships/image" Target="../media/image96.png"/><Relationship Id="rId17" Type="http://schemas.openxmlformats.org/officeDocument/2006/relationships/image" Target="../media/image49.svg"/><Relationship Id="rId2" Type="http://schemas.openxmlformats.org/officeDocument/2006/relationships/image" Target="../media/image50.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4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7.tiff"/><Relationship Id="rId4" Type="http://schemas.openxmlformats.org/officeDocument/2006/relationships/image" Target="../media/image106.tiff"/></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gif"/><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9B5C-D9D1-FF7F-9CA5-CDCFC332EDE5}"/>
              </a:ext>
            </a:extLst>
          </p:cNvPr>
          <p:cNvSpPr>
            <a:spLocks noGrp="1"/>
          </p:cNvSpPr>
          <p:nvPr>
            <p:ph type="ctrTitle"/>
          </p:nvPr>
        </p:nvSpPr>
        <p:spPr/>
        <p:txBody>
          <a:bodyPr/>
          <a:lstStyle/>
          <a:p>
            <a:r>
              <a:rPr lang="en-US" dirty="0"/>
              <a:t>Fundamentals of Ecology</a:t>
            </a:r>
          </a:p>
        </p:txBody>
      </p:sp>
      <p:sp>
        <p:nvSpPr>
          <p:cNvPr id="3" name="Subtitle 2">
            <a:extLst>
              <a:ext uri="{FF2B5EF4-FFF2-40B4-BE49-F238E27FC236}">
                <a16:creationId xmlns:a16="http://schemas.microsoft.com/office/drawing/2014/main" id="{B050D385-EFC5-A61B-7FED-46BFE9BFE306}"/>
              </a:ext>
            </a:extLst>
          </p:cNvPr>
          <p:cNvSpPr>
            <a:spLocks noGrp="1"/>
          </p:cNvSpPr>
          <p:nvPr>
            <p:ph type="subTitle" idx="1"/>
          </p:nvPr>
        </p:nvSpPr>
        <p:spPr/>
        <p:txBody>
          <a:bodyPr>
            <a:normAutofit/>
          </a:bodyPr>
          <a:lstStyle/>
          <a:p>
            <a:r>
              <a:rPr lang="en-US" dirty="0"/>
              <a:t>Week 9, Ecology Lecture 7</a:t>
            </a:r>
          </a:p>
          <a:p>
            <a:r>
              <a:rPr lang="en-US" dirty="0"/>
              <a:t>Cara Brook</a:t>
            </a:r>
          </a:p>
          <a:p>
            <a:r>
              <a:rPr lang="en-US" dirty="0"/>
              <a:t>February 28, 2023</a:t>
            </a:r>
          </a:p>
        </p:txBody>
      </p:sp>
    </p:spTree>
    <p:extLst>
      <p:ext uri="{BB962C8B-B14F-4D97-AF65-F5344CB8AC3E}">
        <p14:creationId xmlns:p14="http://schemas.microsoft.com/office/powerpoint/2010/main" val="360992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4899991"/>
            <a:ext cx="12039177" cy="1958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57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6052930"/>
            <a:ext cx="12039177" cy="805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624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a:t>
            </a:r>
            <a:r>
              <a:rPr lang="en-US" sz="2600" u="sng" dirty="0"/>
              <a:t>stage I-V based on their R</a:t>
            </a:r>
            <a:r>
              <a:rPr lang="en-US" sz="2600" u="sng" baseline="-25000" dirty="0"/>
              <a:t>0 </a:t>
            </a:r>
            <a:r>
              <a:rPr lang="en-US" sz="2600" u="sng" dirty="0"/>
              <a:t>in the human population</a:t>
            </a:r>
            <a:r>
              <a:rPr lang="en-US" sz="2600" dirty="0"/>
              <a:t>.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Tree>
    <p:extLst>
      <p:ext uri="{BB962C8B-B14F-4D97-AF65-F5344CB8AC3E}">
        <p14:creationId xmlns:p14="http://schemas.microsoft.com/office/powerpoint/2010/main" val="3709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a:t>
            </a:r>
            <a:r>
              <a:rPr lang="en-US" sz="2900" b="1" dirty="0">
                <a:solidFill>
                  <a:srgbClr val="C00000"/>
                </a:solidFill>
                <a:latin typeface="+mn-lt"/>
              </a:rPr>
              <a:t>zoonotic pathogens</a:t>
            </a:r>
            <a:r>
              <a:rPr lang="en-US" sz="2900" dirty="0">
                <a:latin typeface="+mn-lt"/>
              </a:rPr>
              <a:t> typically necessitates </a:t>
            </a:r>
            <a:r>
              <a:rPr lang="en-US" sz="2900" b="1" dirty="0">
                <a:solidFill>
                  <a:srgbClr val="C00000"/>
                </a:solidFill>
                <a:latin typeface="+mn-lt"/>
              </a:rPr>
              <a:t>modeling epidemic dynamics in multiple host populations</a:t>
            </a:r>
            <a:r>
              <a:rPr lang="en-US" sz="2900" dirty="0">
                <a:latin typeface="+mn-lt"/>
              </a:rPr>
              <a:t>.</a:t>
            </a:r>
          </a:p>
          <a:p>
            <a:pPr algn="ctr"/>
            <a:endParaRPr lang="en-US" sz="1000" dirty="0">
              <a:latin typeface="+mn-lt"/>
            </a:endParaRPr>
          </a:p>
          <a:p>
            <a:pPr algn="ctr"/>
            <a:r>
              <a:rPr lang="en-US" sz="2900" dirty="0">
                <a:latin typeface="+mn-lt"/>
              </a:rPr>
              <a:t>Plague has added complexity as a vector-borne pathogen!</a:t>
            </a:r>
          </a:p>
        </p:txBody>
      </p:sp>
      <p:sp>
        <p:nvSpPr>
          <p:cNvPr id="2" name="Rectangle 1">
            <a:extLst>
              <a:ext uri="{FF2B5EF4-FFF2-40B4-BE49-F238E27FC236}">
                <a16:creationId xmlns:a16="http://schemas.microsoft.com/office/drawing/2014/main" id="{6424E253-58DA-793F-71BE-23C0AF1E778D}"/>
              </a:ext>
            </a:extLst>
          </p:cNvPr>
          <p:cNvSpPr/>
          <p:nvPr/>
        </p:nvSpPr>
        <p:spPr>
          <a:xfrm>
            <a:off x="76411" y="974034"/>
            <a:ext cx="12039177" cy="805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07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a:t>
            </a:r>
            <a:r>
              <a:rPr lang="en-US" sz="2900" b="1" dirty="0">
                <a:solidFill>
                  <a:srgbClr val="C00000"/>
                </a:solidFill>
                <a:latin typeface="+mn-lt"/>
              </a:rPr>
              <a:t>zoonotic pathogens</a:t>
            </a:r>
            <a:r>
              <a:rPr lang="en-US" sz="2900" dirty="0">
                <a:latin typeface="+mn-lt"/>
              </a:rPr>
              <a:t> typically necessitates </a:t>
            </a:r>
            <a:r>
              <a:rPr lang="en-US" sz="2900" b="1" dirty="0">
                <a:solidFill>
                  <a:srgbClr val="C00000"/>
                </a:solidFill>
                <a:latin typeface="+mn-lt"/>
              </a:rPr>
              <a:t>modeling epidemic dynamics in multiple host populations</a:t>
            </a:r>
            <a:r>
              <a:rPr lang="en-US" sz="2900" dirty="0">
                <a:latin typeface="+mn-lt"/>
              </a:rPr>
              <a:t>.</a:t>
            </a:r>
          </a:p>
          <a:p>
            <a:pPr algn="ctr"/>
            <a:endParaRPr lang="en-US" sz="1000" dirty="0">
              <a:latin typeface="+mn-lt"/>
            </a:endParaRPr>
          </a:p>
          <a:p>
            <a:pPr algn="ctr"/>
            <a:r>
              <a:rPr lang="en-US" sz="2900" dirty="0">
                <a:latin typeface="+mn-lt"/>
              </a:rPr>
              <a:t>Plague has added complexity as a vector-borne pathogen!</a:t>
            </a:r>
          </a:p>
        </p:txBody>
      </p:sp>
    </p:spTree>
    <p:extLst>
      <p:ext uri="{BB962C8B-B14F-4D97-AF65-F5344CB8AC3E}">
        <p14:creationId xmlns:p14="http://schemas.microsoft.com/office/powerpoint/2010/main" val="448134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a:t>
            </a:r>
            <a:r>
              <a:rPr lang="en-US" sz="2900" b="1" dirty="0">
                <a:solidFill>
                  <a:srgbClr val="C00000"/>
                </a:solidFill>
                <a:latin typeface="+mn-lt"/>
              </a:rPr>
              <a:t>zoonotic pathogens</a:t>
            </a:r>
            <a:r>
              <a:rPr lang="en-US" sz="2900" dirty="0">
                <a:latin typeface="+mn-lt"/>
              </a:rPr>
              <a:t> typically necessitates </a:t>
            </a:r>
            <a:r>
              <a:rPr lang="en-US" sz="2900" b="1" dirty="0">
                <a:solidFill>
                  <a:srgbClr val="C00000"/>
                </a:solidFill>
                <a:latin typeface="+mn-lt"/>
              </a:rPr>
              <a:t>modeling epidemic dynamics in multiple host populations</a:t>
            </a:r>
            <a:r>
              <a:rPr lang="en-US" sz="2900" dirty="0">
                <a:latin typeface="+mn-lt"/>
              </a:rPr>
              <a:t>.</a:t>
            </a:r>
          </a:p>
          <a:p>
            <a:pPr algn="ctr"/>
            <a:endParaRPr lang="en-US" sz="1000" dirty="0">
              <a:latin typeface="+mn-lt"/>
            </a:endParaRPr>
          </a:p>
          <a:p>
            <a:pPr algn="ctr"/>
            <a:r>
              <a:rPr lang="en-US" sz="2900" dirty="0">
                <a:latin typeface="+mn-lt"/>
              </a:rPr>
              <a:t>Plague has added complexity as a vector-borne pathogen!</a:t>
            </a:r>
          </a:p>
        </p:txBody>
      </p:sp>
      <p:grpSp>
        <p:nvGrpSpPr>
          <p:cNvPr id="66" name="Group 65">
            <a:extLst>
              <a:ext uri="{FF2B5EF4-FFF2-40B4-BE49-F238E27FC236}">
                <a16:creationId xmlns:a16="http://schemas.microsoft.com/office/drawing/2014/main" id="{1BC2483D-C525-A411-DB22-1341A78CF79C}"/>
              </a:ext>
            </a:extLst>
          </p:cNvPr>
          <p:cNvGrpSpPr/>
          <p:nvPr/>
        </p:nvGrpSpPr>
        <p:grpSpPr>
          <a:xfrm>
            <a:off x="162554" y="1514649"/>
            <a:ext cx="3632211" cy="2791950"/>
            <a:chOff x="5360232" y="2709550"/>
            <a:chExt cx="3632211" cy="2791950"/>
          </a:xfrm>
        </p:grpSpPr>
        <p:grpSp>
          <p:nvGrpSpPr>
            <p:cNvPr id="67" name="Group 66">
              <a:extLst>
                <a:ext uri="{FF2B5EF4-FFF2-40B4-BE49-F238E27FC236}">
                  <a16:creationId xmlns:a16="http://schemas.microsoft.com/office/drawing/2014/main" id="{D6536482-2489-91C8-2E22-9F61684BD85E}"/>
                </a:ext>
              </a:extLst>
            </p:cNvPr>
            <p:cNvGrpSpPr/>
            <p:nvPr/>
          </p:nvGrpSpPr>
          <p:grpSpPr>
            <a:xfrm>
              <a:off x="5360232" y="2709550"/>
              <a:ext cx="3632211" cy="1653879"/>
              <a:chOff x="2758440" y="1589368"/>
              <a:chExt cx="4269670" cy="2084756"/>
            </a:xfrm>
          </p:grpSpPr>
          <p:grpSp>
            <p:nvGrpSpPr>
              <p:cNvPr id="71" name="Group 70">
                <a:extLst>
                  <a:ext uri="{FF2B5EF4-FFF2-40B4-BE49-F238E27FC236}">
                    <a16:creationId xmlns:a16="http://schemas.microsoft.com/office/drawing/2014/main" id="{C7F10DC4-DE47-0E09-5BC0-3D958B3D161E}"/>
                  </a:ext>
                </a:extLst>
              </p:cNvPr>
              <p:cNvGrpSpPr/>
              <p:nvPr/>
            </p:nvGrpSpPr>
            <p:grpSpPr>
              <a:xfrm>
                <a:off x="2758440" y="1589368"/>
                <a:ext cx="4269670" cy="2062177"/>
                <a:chOff x="2634893" y="911486"/>
                <a:chExt cx="4269670" cy="2062177"/>
              </a:xfrm>
            </p:grpSpPr>
            <p:grpSp>
              <p:nvGrpSpPr>
                <p:cNvPr id="73" name="Group 72">
                  <a:extLst>
                    <a:ext uri="{FF2B5EF4-FFF2-40B4-BE49-F238E27FC236}">
                      <a16:creationId xmlns:a16="http://schemas.microsoft.com/office/drawing/2014/main" id="{BBE3B0A2-9530-4BB1-8C43-895E0EBF2B6B}"/>
                    </a:ext>
                  </a:extLst>
                </p:cNvPr>
                <p:cNvGrpSpPr/>
                <p:nvPr/>
              </p:nvGrpSpPr>
              <p:grpSpPr>
                <a:xfrm>
                  <a:off x="4533319" y="1038161"/>
                  <a:ext cx="2221819" cy="1935502"/>
                  <a:chOff x="3421378" y="1508971"/>
                  <a:chExt cx="2221819" cy="1935502"/>
                </a:xfrm>
              </p:grpSpPr>
              <p:grpSp>
                <p:nvGrpSpPr>
                  <p:cNvPr id="80" name="Group 79">
                    <a:extLst>
                      <a:ext uri="{FF2B5EF4-FFF2-40B4-BE49-F238E27FC236}">
                        <a16:creationId xmlns:a16="http://schemas.microsoft.com/office/drawing/2014/main" id="{D093470C-2C84-3BC7-08B4-84F691E1C196}"/>
                      </a:ext>
                    </a:extLst>
                  </p:cNvPr>
                  <p:cNvGrpSpPr/>
                  <p:nvPr/>
                </p:nvGrpSpPr>
                <p:grpSpPr>
                  <a:xfrm>
                    <a:off x="3421378" y="1508971"/>
                    <a:ext cx="1681647" cy="1935502"/>
                    <a:chOff x="3447749" y="2225988"/>
                    <a:chExt cx="1204418" cy="1285562"/>
                  </a:xfrm>
                </p:grpSpPr>
                <mc:AlternateContent xmlns:mc="http://schemas.openxmlformats.org/markup-compatibility/2006" xmlns:a14="http://schemas.microsoft.com/office/drawing/2010/main">
                  <mc:Choice Requires="a14">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2" imgW="114300" imgH="165100" progId="Equation.3">
                                <p:embed/>
                              </p:oleObj>
                            </mc:Choice>
                            <mc:Fallback>
                              <p:oleObj name="Equation" r:id="rId2"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3"/>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4" imgW="114300" imgH="165100" progId="Equation.3">
                                <p:embed/>
                              </p:oleObj>
                            </mc:Choice>
                            <mc:Fallback>
                              <p:oleObj name="Equation" r:id="rId4"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5"/>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83" name="Group 82">
                      <a:extLst>
                        <a:ext uri="{FF2B5EF4-FFF2-40B4-BE49-F238E27FC236}">
                          <a16:creationId xmlns:a16="http://schemas.microsoft.com/office/drawing/2014/main" id="{8E0F136E-AFBB-6733-0F6B-1873D981C2FA}"/>
                        </a:ext>
                      </a:extLst>
                    </p:cNvPr>
                    <p:cNvGrpSpPr/>
                    <p:nvPr/>
                  </p:nvGrpSpPr>
                  <p:grpSpPr>
                    <a:xfrm>
                      <a:off x="3447749" y="2225988"/>
                      <a:ext cx="1204418" cy="844655"/>
                      <a:chOff x="4023460" y="1816037"/>
                      <a:chExt cx="1204418" cy="844655"/>
                    </a:xfrm>
                  </p:grpSpPr>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D425BB0B-40BE-0D5C-567A-FF2E12A42B74}"/>
                              </a:ext>
                            </a:extLst>
                          </p:cNvPr>
                          <p:cNvSpPr/>
                          <p:nvPr/>
                        </p:nvSpPr>
                        <p:spPr>
                          <a:xfrm>
                            <a:off x="4299842" y="1816037"/>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86" name="Rectangle 85">
                            <a:extLst>
                              <a:ext uri="{FF2B5EF4-FFF2-40B4-BE49-F238E27FC236}">
                                <a16:creationId xmlns:a16="http://schemas.microsoft.com/office/drawing/2014/main" id="{D425BB0B-40BE-0D5C-567A-FF2E12A42B74}"/>
                              </a:ext>
                            </a:extLst>
                          </p:cNvPr>
                          <p:cNvSpPr>
                            <a:spLocks noRot="1" noChangeAspect="1" noMove="1" noResize="1" noEditPoints="1" noAdjustHandles="1" noChangeArrowheads="1" noChangeShapeType="1" noTextEdit="1"/>
                          </p:cNvSpPr>
                          <p:nvPr/>
                        </p:nvSpPr>
                        <p:spPr>
                          <a:xfrm>
                            <a:off x="4299842" y="1816037"/>
                            <a:ext cx="928036" cy="604507"/>
                          </a:xfrm>
                          <a:prstGeom prst="rect">
                            <a:avLst/>
                          </a:prstGeom>
                          <a:blipFill>
                            <a:blip r:embed="rId6"/>
                            <a:stretch>
                              <a:fillRect/>
                            </a:stretch>
                          </a:blipFill>
                          <a:ln>
                            <a:noFill/>
                          </a:ln>
                        </p:spPr>
                        <p:txBody>
                          <a:bodyPr/>
                          <a:lstStyle/>
                          <a:p>
                            <a:r>
                              <a:rPr lang="en-US">
                                <a:noFill/>
                              </a:rPr>
                              <a:t> </a:t>
                            </a:r>
                          </a:p>
                        </p:txBody>
                      </p:sp>
                    </mc:Fallback>
                  </mc:AlternateContent>
                  <p:sp>
                    <p:nvSpPr>
                      <p:cNvPr id="87" name="Rectangle 86">
                        <a:extLst>
                          <a:ext uri="{FF2B5EF4-FFF2-40B4-BE49-F238E27FC236}">
                            <a16:creationId xmlns:a16="http://schemas.microsoft.com/office/drawing/2014/main" id="{FE14CAAE-50C4-1F5F-FC41-9BD9D861AB22}"/>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R</a:t>
                        </a:r>
                      </a:p>
                    </p:txBody>
                  </p:sp>
                </p:grpSp>
                <p:cxnSp>
                  <p:nvCxnSpPr>
                    <p:cNvPr id="84" name="Straight Arrow Connector 83">
                      <a:extLst>
                        <a:ext uri="{FF2B5EF4-FFF2-40B4-BE49-F238E27FC236}">
                          <a16:creationId xmlns:a16="http://schemas.microsoft.com/office/drawing/2014/main" id="{C6DE5452-D0B1-2971-2992-162363D10424}"/>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A2CE56EA-5827-7268-5414-EBEFB4F62760}"/>
                        </a:ext>
                      </a:extLst>
                    </p:cNvPr>
                    <p:cNvCxnSpPr>
                      <a:cxnSpLocks/>
                    </p:cNvCxnSpPr>
                    <p:nvPr/>
                  </p:nvCxnSpPr>
                  <p:spPr>
                    <a:xfrm flipV="1">
                      <a:off x="4357477" y="2350338"/>
                      <a:ext cx="0" cy="29483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81" name="Rectangle 80">
                    <a:extLst>
                      <a:ext uri="{FF2B5EF4-FFF2-40B4-BE49-F238E27FC236}">
                        <a16:creationId xmlns:a16="http://schemas.microsoft.com/office/drawing/2014/main" id="{F9B52723-B5C0-3577-AB0A-C413C60DA6D3}"/>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R</a:t>
                    </a:r>
                  </a:p>
                </p:txBody>
              </p:sp>
            </p:grpSp>
            <p:cxnSp>
              <p:nvCxnSpPr>
                <p:cNvPr id="74" name="Straight Arrow Connector 73">
                  <a:extLst>
                    <a:ext uri="{FF2B5EF4-FFF2-40B4-BE49-F238E27FC236}">
                      <a16:creationId xmlns:a16="http://schemas.microsoft.com/office/drawing/2014/main" id="{9FCC1522-BFF2-AE66-297A-3BFDF139A384}"/>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4FA05976-BDE5-EC8F-0CBA-629C193A8F1C}"/>
                    </a:ext>
                  </a:extLst>
                </p:cNvPr>
                <p:cNvCxnSpPr/>
                <p:nvPr/>
              </p:nvCxnSpPr>
              <p:spPr>
                <a:xfrm flipV="1">
                  <a:off x="6500880" y="1326666"/>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EA5EBE70-9FBA-59DE-8E87-386D5F92DECE}"/>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AC33F7A8-D78F-3572-1F0F-93FCCEEE037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R</a:t>
                  </a:r>
                  <a:endParaRPr lang="en-US" sz="2600" baseline="-25000" dirty="0">
                    <a:solidFill>
                      <a:schemeClr val="tx1"/>
                    </a:solidFill>
                    <a:cs typeface="Cambria Math"/>
                  </a:endParaRPr>
                </a:p>
              </p:txBody>
            </p:sp>
            <p:sp>
              <p:nvSpPr>
                <p:cNvPr id="78" name="Rectangle 77">
                  <a:extLst>
                    <a:ext uri="{FF2B5EF4-FFF2-40B4-BE49-F238E27FC236}">
                      <a16:creationId xmlns:a16="http://schemas.microsoft.com/office/drawing/2014/main" id="{A95FE585-3319-B486-B463-AB4A09FF9DFB}"/>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79" name="Rectangle 78">
                  <a:extLst>
                    <a:ext uri="{FF2B5EF4-FFF2-40B4-BE49-F238E27FC236}">
                      <a16:creationId xmlns:a16="http://schemas.microsoft.com/office/drawing/2014/main" id="{A12EBF18-0AED-4FA6-32F4-681284508380}"/>
                    </a:ext>
                  </a:extLst>
                </p:cNvPr>
                <p:cNvSpPr/>
                <p:nvPr/>
              </p:nvSpPr>
              <p:spPr>
                <a:xfrm>
                  <a:off x="5459150" y="91148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grpSp>
          <p:sp>
            <p:nvSpPr>
              <p:cNvPr id="72" name="Rectangle 71">
                <a:extLst>
                  <a:ext uri="{FF2B5EF4-FFF2-40B4-BE49-F238E27FC236}">
                    <a16:creationId xmlns:a16="http://schemas.microsoft.com/office/drawing/2014/main" id="{E2F3B498-3DEF-D3A6-C0DB-FEEC72BCC34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R</a:t>
                </a:r>
              </a:p>
            </p:txBody>
          </p:sp>
        </p:grpSp>
        <p:cxnSp>
          <p:nvCxnSpPr>
            <p:cNvPr id="68" name="Straight Arrow Connector 67">
              <a:extLst>
                <a:ext uri="{FF2B5EF4-FFF2-40B4-BE49-F238E27FC236}">
                  <a16:creationId xmlns:a16="http://schemas.microsoft.com/office/drawing/2014/main" id="{51A62457-8536-E83F-4D3C-DC91C9BDDD27}"/>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69" name="Curved Connector 68">
              <a:extLst>
                <a:ext uri="{FF2B5EF4-FFF2-40B4-BE49-F238E27FC236}">
                  <a16:creationId xmlns:a16="http://schemas.microsoft.com/office/drawing/2014/main" id="{F19E4C23-88D2-EEA0-2C5F-861D38FEA854}"/>
                </a:ext>
              </a:extLst>
            </p:cNvPr>
            <p:cNvCxnSpPr>
              <a:cxnSpLocks/>
              <a:stCxn id="81" idx="2"/>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494E8035-13D9-7C01-FD69-6427793DDD48}"/>
                </a:ext>
              </a:extLst>
            </p:cNvPr>
            <p:cNvCxnSpPr>
              <a:cxnSpLocks/>
              <a:stCxn id="88" idx="0"/>
              <a:endCxn id="87" idx="2"/>
            </p:cNvCxnSpPr>
            <p:nvPr/>
          </p:nvCxnSpPr>
          <p:spPr>
            <a:xfrm rot="16200000" flipV="1">
              <a:off x="7399080" y="3946187"/>
              <a:ext cx="1126848" cy="872266"/>
            </a:xfrm>
            <a:prstGeom prst="curvedConnector3">
              <a:avLst>
                <a:gd name="adj1" fmla="val 33094"/>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8E5522CA-5777-44F5-E800-C99D1AC4E855}"/>
              </a:ext>
            </a:extLst>
          </p:cNvPr>
          <p:cNvSpPr/>
          <p:nvPr/>
        </p:nvSpPr>
        <p:spPr>
          <a:xfrm>
            <a:off x="2700246" y="3750843"/>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FR</a:t>
            </a:r>
          </a:p>
        </p:txBody>
      </p:sp>
      <p:sp>
        <p:nvSpPr>
          <p:cNvPr id="89" name="Rectangle 88">
            <a:extLst>
              <a:ext uri="{FF2B5EF4-FFF2-40B4-BE49-F238E27FC236}">
                <a16:creationId xmlns:a16="http://schemas.microsoft.com/office/drawing/2014/main" id="{86B731C0-6579-509C-9EC1-C07636998928}"/>
              </a:ext>
            </a:extLst>
          </p:cNvPr>
          <p:cNvSpPr/>
          <p:nvPr/>
        </p:nvSpPr>
        <p:spPr>
          <a:xfrm>
            <a:off x="991199" y="3722841"/>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F</a:t>
            </a:r>
          </a:p>
        </p:txBody>
      </p:sp>
      <p:cxnSp>
        <p:nvCxnSpPr>
          <p:cNvPr id="91" name="Straight Arrow Connector 90">
            <a:extLst>
              <a:ext uri="{FF2B5EF4-FFF2-40B4-BE49-F238E27FC236}">
                <a16:creationId xmlns:a16="http://schemas.microsoft.com/office/drawing/2014/main" id="{F6FB0C8B-60DF-C94C-4C9D-215A3056AAFD}"/>
              </a:ext>
            </a:extLst>
          </p:cNvPr>
          <p:cNvCxnSpPr/>
          <p:nvPr/>
        </p:nvCxnSpPr>
        <p:spPr>
          <a:xfrm>
            <a:off x="527651" y="4251407"/>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2" name="Rectangle 91">
            <a:extLst>
              <a:ext uri="{FF2B5EF4-FFF2-40B4-BE49-F238E27FC236}">
                <a16:creationId xmlns:a16="http://schemas.microsoft.com/office/drawing/2014/main" id="{D58C29E9-8CAA-02C7-53FE-BA9E04890CEC}"/>
              </a:ext>
            </a:extLst>
          </p:cNvPr>
          <p:cNvSpPr/>
          <p:nvPr/>
        </p:nvSpPr>
        <p:spPr>
          <a:xfrm>
            <a:off x="126398" y="3648256"/>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F</a:t>
            </a:r>
            <a:endParaRPr lang="en-US" sz="2600" baseline="-25000" dirty="0">
              <a:solidFill>
                <a:schemeClr val="tx1"/>
              </a:solidFill>
              <a:cs typeface="Cambria Math"/>
            </a:endParaRPr>
          </a:p>
        </p:txBody>
      </p:sp>
      <p:cxnSp>
        <p:nvCxnSpPr>
          <p:cNvPr id="93" name="Straight Arrow Connector 92">
            <a:extLst>
              <a:ext uri="{FF2B5EF4-FFF2-40B4-BE49-F238E27FC236}">
                <a16:creationId xmlns:a16="http://schemas.microsoft.com/office/drawing/2014/main" id="{5E05B4A6-C232-1E03-76D3-6B516494E589}"/>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C2F86C89-C8F1-8FCD-0A1F-0CEFA34126EB}"/>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6" name="Rectangle 95">
            <a:extLst>
              <a:ext uri="{FF2B5EF4-FFF2-40B4-BE49-F238E27FC236}">
                <a16:creationId xmlns:a16="http://schemas.microsoft.com/office/drawing/2014/main" id="{3D1D615C-4600-ABE5-5514-95265CD15210}"/>
              </a:ext>
            </a:extLst>
          </p:cNvPr>
          <p:cNvSpPr/>
          <p:nvPr/>
        </p:nvSpPr>
        <p:spPr>
          <a:xfrm>
            <a:off x="1420414" y="4458640"/>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sp>
        <p:nvSpPr>
          <p:cNvPr id="97" name="Rectangle 96">
            <a:extLst>
              <a:ext uri="{FF2B5EF4-FFF2-40B4-BE49-F238E27FC236}">
                <a16:creationId xmlns:a16="http://schemas.microsoft.com/office/drawing/2014/main" id="{2D3CA357-3804-B036-010C-18FD100BA5A1}"/>
              </a:ext>
            </a:extLst>
          </p:cNvPr>
          <p:cNvSpPr/>
          <p:nvPr/>
        </p:nvSpPr>
        <p:spPr>
          <a:xfrm>
            <a:off x="1821262" y="365387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F</a:t>
            </a:r>
          </a:p>
        </p:txBody>
      </p:sp>
      <p:sp>
        <p:nvSpPr>
          <p:cNvPr id="103" name="Rectangle 102">
            <a:extLst>
              <a:ext uri="{FF2B5EF4-FFF2-40B4-BE49-F238E27FC236}">
                <a16:creationId xmlns:a16="http://schemas.microsoft.com/office/drawing/2014/main" id="{98030EA2-E236-34D8-E3CA-3D1229926604}"/>
              </a:ext>
            </a:extLst>
          </p:cNvPr>
          <p:cNvSpPr/>
          <p:nvPr/>
        </p:nvSpPr>
        <p:spPr>
          <a:xfrm>
            <a:off x="4300956" y="2163276"/>
            <a:ext cx="1001426" cy="971168"/>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R</a:t>
            </a:r>
            <a:endParaRPr lang="en-US" sz="3600" dirty="0">
              <a:solidFill>
                <a:schemeClr val="tx1"/>
              </a:solidFill>
              <a:cs typeface="Cambria Math"/>
            </a:endParaRPr>
          </a:p>
        </p:txBody>
      </p:sp>
      <p:cxnSp>
        <p:nvCxnSpPr>
          <p:cNvPr id="105" name="Straight Arrow Connector 104">
            <a:extLst>
              <a:ext uri="{FF2B5EF4-FFF2-40B4-BE49-F238E27FC236}">
                <a16:creationId xmlns:a16="http://schemas.microsoft.com/office/drawing/2014/main" id="{40278120-A4E5-3C3F-F3BB-92E7B8AA6B1D}"/>
              </a:ext>
            </a:extLst>
          </p:cNvPr>
          <p:cNvCxnSpPr/>
          <p:nvPr/>
        </p:nvCxnSpPr>
        <p:spPr>
          <a:xfrm>
            <a:off x="3750870" y="2641073"/>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1FAA3E01-01BD-C8EC-AE39-29608F1CF971}"/>
                  </a:ext>
                </a:extLst>
              </p:cNvPr>
              <p:cNvSpPr/>
              <p:nvPr/>
            </p:nvSpPr>
            <p:spPr>
              <a:xfrm>
                <a:off x="3493421" y="2023939"/>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106" name="Rectangle 105">
                <a:extLst>
                  <a:ext uri="{FF2B5EF4-FFF2-40B4-BE49-F238E27FC236}">
                    <a16:creationId xmlns:a16="http://schemas.microsoft.com/office/drawing/2014/main" id="{1FAA3E01-01BD-C8EC-AE39-29608F1CF971}"/>
                  </a:ext>
                </a:extLst>
              </p:cNvPr>
              <p:cNvSpPr>
                <a:spLocks noRot="1" noChangeAspect="1" noMove="1" noResize="1" noEditPoints="1" noAdjustHandles="1" noChangeArrowheads="1" noChangeShapeType="1" noTextEdit="1"/>
              </p:cNvSpPr>
              <p:nvPr/>
            </p:nvSpPr>
            <p:spPr>
              <a:xfrm>
                <a:off x="3493421" y="2023939"/>
                <a:ext cx="1102299" cy="722022"/>
              </a:xfrm>
              <a:prstGeom prst="rect">
                <a:avLst/>
              </a:prstGeom>
              <a:blipFill>
                <a:blip r:embed="rId7"/>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AD30C23C-ABF0-1DAD-D5E9-7DB714D45A36}"/>
              </a:ext>
            </a:extLst>
          </p:cNvPr>
          <p:cNvCxnSpPr>
            <a:cxnSpLocks/>
          </p:cNvCxnSpPr>
          <p:nvPr/>
        </p:nvCxnSpPr>
        <p:spPr>
          <a:xfrm>
            <a:off x="5340482" y="2657390"/>
            <a:ext cx="41563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8" name="Rectangle 107">
            <a:extLst>
              <a:ext uri="{FF2B5EF4-FFF2-40B4-BE49-F238E27FC236}">
                <a16:creationId xmlns:a16="http://schemas.microsoft.com/office/drawing/2014/main" id="{65F567BC-B013-3374-AFB4-33156528E48D}"/>
              </a:ext>
            </a:extLst>
          </p:cNvPr>
          <p:cNvSpPr/>
          <p:nvPr/>
        </p:nvSpPr>
        <p:spPr>
          <a:xfrm>
            <a:off x="4999037" y="1960923"/>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112" name="Rectangle 111">
            <a:extLst>
              <a:ext uri="{FF2B5EF4-FFF2-40B4-BE49-F238E27FC236}">
                <a16:creationId xmlns:a16="http://schemas.microsoft.com/office/drawing/2014/main" id="{6E5FEDAC-C67E-2E33-B61F-223E5C44577C}"/>
              </a:ext>
            </a:extLst>
          </p:cNvPr>
          <p:cNvSpPr/>
          <p:nvPr/>
        </p:nvSpPr>
        <p:spPr>
          <a:xfrm>
            <a:off x="3110991" y="449436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pic>
        <p:nvPicPr>
          <p:cNvPr id="154" name="Graphic 153" descr="Rat with solid fill">
            <a:extLst>
              <a:ext uri="{FF2B5EF4-FFF2-40B4-BE49-F238E27FC236}">
                <a16:creationId xmlns:a16="http://schemas.microsoft.com/office/drawing/2014/main" id="{80B9ED09-860F-9FD2-9CD8-AF4D8A8DCA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0491" y="2179444"/>
            <a:ext cx="1298367" cy="1298367"/>
          </a:xfrm>
          <a:prstGeom prst="rect">
            <a:avLst/>
          </a:prstGeom>
        </p:spPr>
      </p:pic>
      <p:pic>
        <p:nvPicPr>
          <p:cNvPr id="155" name="Picture 2">
            <a:extLst>
              <a:ext uri="{FF2B5EF4-FFF2-40B4-BE49-F238E27FC236}">
                <a16:creationId xmlns:a16="http://schemas.microsoft.com/office/drawing/2014/main" id="{2F44F615-84DA-2878-A744-D823BEEA41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6517" y="4083664"/>
            <a:ext cx="1086314" cy="610344"/>
          </a:xfrm>
          <a:prstGeom prst="rect">
            <a:avLst/>
          </a:prstGeom>
          <a:noFill/>
          <a:extLst>
            <a:ext uri="{909E8E84-426E-40DD-AFC4-6F175D3DCCD1}">
              <a14:hiddenFill xmlns:a14="http://schemas.microsoft.com/office/drawing/2010/main">
                <a:solidFill>
                  <a:srgbClr val="FFFFFF"/>
                </a:solidFill>
              </a14:hiddenFill>
            </a:ext>
          </a:extLst>
        </p:spPr>
      </p:pic>
      <p:sp>
        <p:nvSpPr>
          <p:cNvPr id="2" name="Right Brace 1">
            <a:extLst>
              <a:ext uri="{FF2B5EF4-FFF2-40B4-BE49-F238E27FC236}">
                <a16:creationId xmlns:a16="http://schemas.microsoft.com/office/drawing/2014/main" id="{1F70079B-BC0A-38CC-3B69-8954F081BF4B}"/>
              </a:ext>
            </a:extLst>
          </p:cNvPr>
          <p:cNvSpPr/>
          <p:nvPr/>
        </p:nvSpPr>
        <p:spPr>
          <a:xfrm>
            <a:off x="8171547" y="2179444"/>
            <a:ext cx="323850" cy="238148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1">
            <a:extLst>
              <a:ext uri="{FF2B5EF4-FFF2-40B4-BE49-F238E27FC236}">
                <a16:creationId xmlns:a16="http://schemas.microsoft.com/office/drawing/2014/main" id="{BBE60BBF-93AA-8082-264A-3BB270872200}"/>
              </a:ext>
            </a:extLst>
          </p:cNvPr>
          <p:cNvSpPr txBox="1">
            <a:spLocks/>
          </p:cNvSpPr>
          <p:nvPr/>
        </p:nvSpPr>
        <p:spPr>
          <a:xfrm>
            <a:off x="8705899" y="2538733"/>
            <a:ext cx="2646228"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mn-lt"/>
              </a:rPr>
              <a:t>Rat reservoir dynamics</a:t>
            </a:r>
          </a:p>
        </p:txBody>
      </p:sp>
      <p:cxnSp>
        <p:nvCxnSpPr>
          <p:cNvPr id="6" name="Straight Arrow Connector 5">
            <a:extLst>
              <a:ext uri="{FF2B5EF4-FFF2-40B4-BE49-F238E27FC236}">
                <a16:creationId xmlns:a16="http://schemas.microsoft.com/office/drawing/2014/main" id="{DBA58033-815F-55F6-5AC2-41B582F2014A}"/>
              </a:ext>
            </a:extLst>
          </p:cNvPr>
          <p:cNvCxnSpPr>
            <a:cxnSpLocks/>
          </p:cNvCxnSpPr>
          <p:nvPr/>
        </p:nvCxnSpPr>
        <p:spPr>
          <a:xfrm flipH="1" flipV="1">
            <a:off x="3782138" y="3522091"/>
            <a:ext cx="718240" cy="5837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A69523DB-A74A-1785-B116-A09AE22F3F9F}"/>
              </a:ext>
            </a:extLst>
          </p:cNvPr>
          <p:cNvSpPr txBox="1">
            <a:spLocks/>
          </p:cNvSpPr>
          <p:nvPr/>
        </p:nvSpPr>
        <p:spPr>
          <a:xfrm>
            <a:off x="4249196" y="4128255"/>
            <a:ext cx="2017448"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Rats get infected from contact with infectious fleas. Fleas get infected from contact with infectious rats.</a:t>
            </a:r>
          </a:p>
        </p:txBody>
      </p:sp>
    </p:spTree>
    <p:extLst>
      <p:ext uri="{BB962C8B-B14F-4D97-AF65-F5344CB8AC3E}">
        <p14:creationId xmlns:p14="http://schemas.microsoft.com/office/powerpoint/2010/main" val="3206969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zoonotic pathogens typically necessitates modeling epidemic dynamics in multiple host populations.</a:t>
            </a:r>
          </a:p>
          <a:p>
            <a:pPr algn="ctr"/>
            <a:endParaRPr lang="en-US" sz="1000" dirty="0">
              <a:latin typeface="+mn-lt"/>
            </a:endParaRPr>
          </a:p>
          <a:p>
            <a:pPr algn="ctr"/>
            <a:r>
              <a:rPr lang="en-US" sz="2900" dirty="0">
                <a:latin typeface="+mn-lt"/>
              </a:rPr>
              <a:t>Plague has added complexity as a vector-borne pathogen!</a:t>
            </a:r>
          </a:p>
        </p:txBody>
      </p:sp>
      <p:grpSp>
        <p:nvGrpSpPr>
          <p:cNvPr id="66" name="Group 65">
            <a:extLst>
              <a:ext uri="{FF2B5EF4-FFF2-40B4-BE49-F238E27FC236}">
                <a16:creationId xmlns:a16="http://schemas.microsoft.com/office/drawing/2014/main" id="{1BC2483D-C525-A411-DB22-1341A78CF79C}"/>
              </a:ext>
            </a:extLst>
          </p:cNvPr>
          <p:cNvGrpSpPr/>
          <p:nvPr/>
        </p:nvGrpSpPr>
        <p:grpSpPr>
          <a:xfrm>
            <a:off x="162554" y="1514649"/>
            <a:ext cx="3632211" cy="2791950"/>
            <a:chOff x="5360232" y="2709550"/>
            <a:chExt cx="3632211" cy="2791950"/>
          </a:xfrm>
        </p:grpSpPr>
        <p:grpSp>
          <p:nvGrpSpPr>
            <p:cNvPr id="67" name="Group 66">
              <a:extLst>
                <a:ext uri="{FF2B5EF4-FFF2-40B4-BE49-F238E27FC236}">
                  <a16:creationId xmlns:a16="http://schemas.microsoft.com/office/drawing/2014/main" id="{D6536482-2489-91C8-2E22-9F61684BD85E}"/>
                </a:ext>
              </a:extLst>
            </p:cNvPr>
            <p:cNvGrpSpPr/>
            <p:nvPr/>
          </p:nvGrpSpPr>
          <p:grpSpPr>
            <a:xfrm>
              <a:off x="5360232" y="2709550"/>
              <a:ext cx="3632211" cy="1653879"/>
              <a:chOff x="2758440" y="1589368"/>
              <a:chExt cx="4269670" cy="2084756"/>
            </a:xfrm>
          </p:grpSpPr>
          <p:grpSp>
            <p:nvGrpSpPr>
              <p:cNvPr id="71" name="Group 70">
                <a:extLst>
                  <a:ext uri="{FF2B5EF4-FFF2-40B4-BE49-F238E27FC236}">
                    <a16:creationId xmlns:a16="http://schemas.microsoft.com/office/drawing/2014/main" id="{C7F10DC4-DE47-0E09-5BC0-3D958B3D161E}"/>
                  </a:ext>
                </a:extLst>
              </p:cNvPr>
              <p:cNvGrpSpPr/>
              <p:nvPr/>
            </p:nvGrpSpPr>
            <p:grpSpPr>
              <a:xfrm>
                <a:off x="2758440" y="1589368"/>
                <a:ext cx="4269670" cy="2062177"/>
                <a:chOff x="2634893" y="911486"/>
                <a:chExt cx="4269670" cy="2062177"/>
              </a:xfrm>
            </p:grpSpPr>
            <p:grpSp>
              <p:nvGrpSpPr>
                <p:cNvPr id="80" name="Group 79">
                  <a:extLst>
                    <a:ext uri="{FF2B5EF4-FFF2-40B4-BE49-F238E27FC236}">
                      <a16:creationId xmlns:a16="http://schemas.microsoft.com/office/drawing/2014/main" id="{D093470C-2C84-3BC7-08B4-84F691E1C196}"/>
                    </a:ext>
                  </a:extLst>
                </p:cNvPr>
                <p:cNvGrpSpPr/>
                <p:nvPr/>
              </p:nvGrpSpPr>
              <p:grpSpPr>
                <a:xfrm>
                  <a:off x="4533319" y="1038161"/>
                  <a:ext cx="1681647" cy="1935502"/>
                  <a:chOff x="3447749" y="2225988"/>
                  <a:chExt cx="1204418" cy="1285562"/>
                </a:xfrm>
              </p:grpSpPr>
              <mc:AlternateContent xmlns:mc="http://schemas.openxmlformats.org/markup-compatibility/2006" xmlns:a14="http://schemas.microsoft.com/office/drawing/2010/main">
                <mc:Choice Requires="a14">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83" name="Group 82">
                    <a:extLst>
                      <a:ext uri="{FF2B5EF4-FFF2-40B4-BE49-F238E27FC236}">
                        <a16:creationId xmlns:a16="http://schemas.microsoft.com/office/drawing/2014/main" id="{8E0F136E-AFBB-6733-0F6B-1873D981C2FA}"/>
                      </a:ext>
                    </a:extLst>
                  </p:cNvPr>
                  <p:cNvGrpSpPr/>
                  <p:nvPr/>
                </p:nvGrpSpPr>
                <p:grpSpPr>
                  <a:xfrm>
                    <a:off x="3447749" y="2225988"/>
                    <a:ext cx="1204418" cy="844655"/>
                    <a:chOff x="4023460" y="1816037"/>
                    <a:chExt cx="1204418" cy="844655"/>
                  </a:xfrm>
                </p:grpSpPr>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D425BB0B-40BE-0D5C-567A-FF2E12A42B74}"/>
                            </a:ext>
                          </a:extLst>
                        </p:cNvPr>
                        <p:cNvSpPr/>
                        <p:nvPr/>
                      </p:nvSpPr>
                      <p:spPr>
                        <a:xfrm>
                          <a:off x="4299842" y="1816037"/>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86" name="Rectangle 85">
                          <a:extLst>
                            <a:ext uri="{FF2B5EF4-FFF2-40B4-BE49-F238E27FC236}">
                              <a16:creationId xmlns:a16="http://schemas.microsoft.com/office/drawing/2014/main" id="{D425BB0B-40BE-0D5C-567A-FF2E12A42B74}"/>
                            </a:ext>
                          </a:extLst>
                        </p:cNvPr>
                        <p:cNvSpPr>
                          <a:spLocks noRot="1" noChangeAspect="1" noMove="1" noResize="1" noEditPoints="1" noAdjustHandles="1" noChangeArrowheads="1" noChangeShapeType="1" noTextEdit="1"/>
                        </p:cNvSpPr>
                        <p:nvPr/>
                      </p:nvSpPr>
                      <p:spPr>
                        <a:xfrm>
                          <a:off x="4299842" y="1816037"/>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87" name="Rectangle 86">
                      <a:extLst>
                        <a:ext uri="{FF2B5EF4-FFF2-40B4-BE49-F238E27FC236}">
                          <a16:creationId xmlns:a16="http://schemas.microsoft.com/office/drawing/2014/main" id="{FE14CAAE-50C4-1F5F-FC41-9BD9D861AB22}"/>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R</a:t>
                      </a:r>
                    </a:p>
                  </p:txBody>
                </p:sp>
              </p:grpSp>
              <p:cxnSp>
                <p:nvCxnSpPr>
                  <p:cNvPr id="84" name="Straight Arrow Connector 83">
                    <a:extLst>
                      <a:ext uri="{FF2B5EF4-FFF2-40B4-BE49-F238E27FC236}">
                        <a16:creationId xmlns:a16="http://schemas.microsoft.com/office/drawing/2014/main" id="{C6DE5452-D0B1-2971-2992-162363D10424}"/>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A2CE56EA-5827-7268-5414-EBEFB4F62760}"/>
                      </a:ext>
                    </a:extLst>
                  </p:cNvPr>
                  <p:cNvCxnSpPr>
                    <a:cxnSpLocks/>
                  </p:cNvCxnSpPr>
                  <p:nvPr/>
                </p:nvCxnSpPr>
                <p:spPr>
                  <a:xfrm flipV="1">
                    <a:off x="4357477" y="2350338"/>
                    <a:ext cx="0" cy="29483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cxnSp>
              <p:nvCxnSpPr>
                <p:cNvPr id="74" name="Straight Arrow Connector 73">
                  <a:extLst>
                    <a:ext uri="{FF2B5EF4-FFF2-40B4-BE49-F238E27FC236}">
                      <a16:creationId xmlns:a16="http://schemas.microsoft.com/office/drawing/2014/main" id="{9FCC1522-BFF2-AE66-297A-3BFDF139A384}"/>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4FA05976-BDE5-EC8F-0CBA-629C193A8F1C}"/>
                    </a:ext>
                  </a:extLst>
                </p:cNvPr>
                <p:cNvCxnSpPr/>
                <p:nvPr/>
              </p:nvCxnSpPr>
              <p:spPr>
                <a:xfrm flipV="1">
                  <a:off x="6500880" y="1326666"/>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EA5EBE70-9FBA-59DE-8E87-386D5F92DECE}"/>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AC33F7A8-D78F-3572-1F0F-93FCCEEE037A}"/>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R</a:t>
                  </a:r>
                  <a:endParaRPr lang="en-US" sz="2600" baseline="-25000" dirty="0">
                    <a:solidFill>
                      <a:schemeClr val="tx1"/>
                    </a:solidFill>
                    <a:cs typeface="Cambria Math"/>
                  </a:endParaRPr>
                </a:p>
              </p:txBody>
            </p:sp>
            <p:sp>
              <p:nvSpPr>
                <p:cNvPr id="78" name="Rectangle 77">
                  <a:extLst>
                    <a:ext uri="{FF2B5EF4-FFF2-40B4-BE49-F238E27FC236}">
                      <a16:creationId xmlns:a16="http://schemas.microsoft.com/office/drawing/2014/main" id="{A95FE585-3319-B486-B463-AB4A09FF9DFB}"/>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79" name="Rectangle 78">
                  <a:extLst>
                    <a:ext uri="{FF2B5EF4-FFF2-40B4-BE49-F238E27FC236}">
                      <a16:creationId xmlns:a16="http://schemas.microsoft.com/office/drawing/2014/main" id="{A12EBF18-0AED-4FA6-32F4-681284508380}"/>
                    </a:ext>
                  </a:extLst>
                </p:cNvPr>
                <p:cNvSpPr/>
                <p:nvPr/>
              </p:nvSpPr>
              <p:spPr>
                <a:xfrm>
                  <a:off x="5459150" y="91148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grpSp>
          <p:sp>
            <p:nvSpPr>
              <p:cNvPr id="72" name="Rectangle 71">
                <a:extLst>
                  <a:ext uri="{FF2B5EF4-FFF2-40B4-BE49-F238E27FC236}">
                    <a16:creationId xmlns:a16="http://schemas.microsoft.com/office/drawing/2014/main" id="{E2F3B498-3DEF-D3A6-C0DB-FEEC72BCC34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R</a:t>
                </a:r>
              </a:p>
            </p:txBody>
          </p:sp>
        </p:grpSp>
        <p:cxnSp>
          <p:nvCxnSpPr>
            <p:cNvPr id="68" name="Straight Arrow Connector 67">
              <a:extLst>
                <a:ext uri="{FF2B5EF4-FFF2-40B4-BE49-F238E27FC236}">
                  <a16:creationId xmlns:a16="http://schemas.microsoft.com/office/drawing/2014/main" id="{51A62457-8536-E83F-4D3C-DC91C9BDDD27}"/>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69" name="Curved Connector 68">
              <a:extLst>
                <a:ext uri="{FF2B5EF4-FFF2-40B4-BE49-F238E27FC236}">
                  <a16:creationId xmlns:a16="http://schemas.microsoft.com/office/drawing/2014/main" id="{F19E4C23-88D2-EEA0-2C5F-861D38FEA854}"/>
                </a:ext>
              </a:extLst>
            </p:cNvPr>
            <p:cNvCxnSpPr>
              <a:cxnSpLocks/>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494E8035-13D9-7C01-FD69-6427793DDD48}"/>
                </a:ext>
              </a:extLst>
            </p:cNvPr>
            <p:cNvCxnSpPr>
              <a:cxnSpLocks/>
              <a:stCxn id="88" idx="0"/>
              <a:endCxn id="87" idx="2"/>
            </p:cNvCxnSpPr>
            <p:nvPr/>
          </p:nvCxnSpPr>
          <p:spPr>
            <a:xfrm rot="16200000" flipV="1">
              <a:off x="7399080" y="3946187"/>
              <a:ext cx="1126848" cy="872266"/>
            </a:xfrm>
            <a:prstGeom prst="curvedConnector3">
              <a:avLst>
                <a:gd name="adj1" fmla="val 33094"/>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8E5522CA-5777-44F5-E800-C99D1AC4E855}"/>
              </a:ext>
            </a:extLst>
          </p:cNvPr>
          <p:cNvSpPr/>
          <p:nvPr/>
        </p:nvSpPr>
        <p:spPr>
          <a:xfrm>
            <a:off x="2700246" y="3750843"/>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FR</a:t>
            </a:r>
          </a:p>
        </p:txBody>
      </p:sp>
      <p:sp>
        <p:nvSpPr>
          <p:cNvPr id="89" name="Rectangle 88">
            <a:extLst>
              <a:ext uri="{FF2B5EF4-FFF2-40B4-BE49-F238E27FC236}">
                <a16:creationId xmlns:a16="http://schemas.microsoft.com/office/drawing/2014/main" id="{86B731C0-6579-509C-9EC1-C07636998928}"/>
              </a:ext>
            </a:extLst>
          </p:cNvPr>
          <p:cNvSpPr/>
          <p:nvPr/>
        </p:nvSpPr>
        <p:spPr>
          <a:xfrm>
            <a:off x="991199" y="3722841"/>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F</a:t>
            </a:r>
          </a:p>
        </p:txBody>
      </p:sp>
      <p:cxnSp>
        <p:nvCxnSpPr>
          <p:cNvPr id="91" name="Straight Arrow Connector 90">
            <a:extLst>
              <a:ext uri="{FF2B5EF4-FFF2-40B4-BE49-F238E27FC236}">
                <a16:creationId xmlns:a16="http://schemas.microsoft.com/office/drawing/2014/main" id="{F6FB0C8B-60DF-C94C-4C9D-215A3056AAFD}"/>
              </a:ext>
            </a:extLst>
          </p:cNvPr>
          <p:cNvCxnSpPr/>
          <p:nvPr/>
        </p:nvCxnSpPr>
        <p:spPr>
          <a:xfrm>
            <a:off x="527651" y="4251407"/>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2" name="Rectangle 91">
            <a:extLst>
              <a:ext uri="{FF2B5EF4-FFF2-40B4-BE49-F238E27FC236}">
                <a16:creationId xmlns:a16="http://schemas.microsoft.com/office/drawing/2014/main" id="{D58C29E9-8CAA-02C7-53FE-BA9E04890CEC}"/>
              </a:ext>
            </a:extLst>
          </p:cNvPr>
          <p:cNvSpPr/>
          <p:nvPr/>
        </p:nvSpPr>
        <p:spPr>
          <a:xfrm>
            <a:off x="126398" y="3648256"/>
            <a:ext cx="1102298"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F</a:t>
            </a:r>
            <a:endParaRPr lang="en-US" sz="2600" baseline="-25000" dirty="0">
              <a:solidFill>
                <a:schemeClr val="tx1"/>
              </a:solidFill>
              <a:cs typeface="Cambria Math"/>
            </a:endParaRPr>
          </a:p>
        </p:txBody>
      </p:sp>
      <p:cxnSp>
        <p:nvCxnSpPr>
          <p:cNvPr id="93" name="Straight Arrow Connector 92">
            <a:extLst>
              <a:ext uri="{FF2B5EF4-FFF2-40B4-BE49-F238E27FC236}">
                <a16:creationId xmlns:a16="http://schemas.microsoft.com/office/drawing/2014/main" id="{5E05B4A6-C232-1E03-76D3-6B516494E589}"/>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C2F86C89-C8F1-8FCD-0A1F-0CEFA34126EB}"/>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6" name="Rectangle 95">
            <a:extLst>
              <a:ext uri="{FF2B5EF4-FFF2-40B4-BE49-F238E27FC236}">
                <a16:creationId xmlns:a16="http://schemas.microsoft.com/office/drawing/2014/main" id="{3D1D615C-4600-ABE5-5514-95265CD15210}"/>
              </a:ext>
            </a:extLst>
          </p:cNvPr>
          <p:cNvSpPr/>
          <p:nvPr/>
        </p:nvSpPr>
        <p:spPr>
          <a:xfrm>
            <a:off x="1420414" y="4458640"/>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sp>
        <p:nvSpPr>
          <p:cNvPr id="97" name="Rectangle 96">
            <a:extLst>
              <a:ext uri="{FF2B5EF4-FFF2-40B4-BE49-F238E27FC236}">
                <a16:creationId xmlns:a16="http://schemas.microsoft.com/office/drawing/2014/main" id="{2D3CA357-3804-B036-010C-18FD100BA5A1}"/>
              </a:ext>
            </a:extLst>
          </p:cNvPr>
          <p:cNvSpPr/>
          <p:nvPr/>
        </p:nvSpPr>
        <p:spPr>
          <a:xfrm>
            <a:off x="1821262" y="365387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F</a:t>
            </a:r>
          </a:p>
        </p:txBody>
      </p:sp>
      <p:sp>
        <p:nvSpPr>
          <p:cNvPr id="103" name="Rectangle 102">
            <a:extLst>
              <a:ext uri="{FF2B5EF4-FFF2-40B4-BE49-F238E27FC236}">
                <a16:creationId xmlns:a16="http://schemas.microsoft.com/office/drawing/2014/main" id="{98030EA2-E236-34D8-E3CA-3D1229926604}"/>
              </a:ext>
            </a:extLst>
          </p:cNvPr>
          <p:cNvSpPr/>
          <p:nvPr/>
        </p:nvSpPr>
        <p:spPr>
          <a:xfrm>
            <a:off x="4300956" y="2163276"/>
            <a:ext cx="1001426" cy="971168"/>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R</a:t>
            </a:r>
            <a:endParaRPr lang="en-US" sz="3600" dirty="0">
              <a:solidFill>
                <a:schemeClr val="tx1"/>
              </a:solidFill>
              <a:cs typeface="Cambria Math"/>
            </a:endParaRPr>
          </a:p>
        </p:txBody>
      </p:sp>
      <p:cxnSp>
        <p:nvCxnSpPr>
          <p:cNvPr id="105" name="Straight Arrow Connector 104">
            <a:extLst>
              <a:ext uri="{FF2B5EF4-FFF2-40B4-BE49-F238E27FC236}">
                <a16:creationId xmlns:a16="http://schemas.microsoft.com/office/drawing/2014/main" id="{40278120-A4E5-3C3F-F3BB-92E7B8AA6B1D}"/>
              </a:ext>
            </a:extLst>
          </p:cNvPr>
          <p:cNvCxnSpPr/>
          <p:nvPr/>
        </p:nvCxnSpPr>
        <p:spPr>
          <a:xfrm>
            <a:off x="3750870" y="2641073"/>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1FAA3E01-01BD-C8EC-AE39-29608F1CF971}"/>
                  </a:ext>
                </a:extLst>
              </p:cNvPr>
              <p:cNvSpPr/>
              <p:nvPr/>
            </p:nvSpPr>
            <p:spPr>
              <a:xfrm>
                <a:off x="3493421" y="2023939"/>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106" name="Rectangle 105">
                <a:extLst>
                  <a:ext uri="{FF2B5EF4-FFF2-40B4-BE49-F238E27FC236}">
                    <a16:creationId xmlns:a16="http://schemas.microsoft.com/office/drawing/2014/main" id="{1FAA3E01-01BD-C8EC-AE39-29608F1CF971}"/>
                  </a:ext>
                </a:extLst>
              </p:cNvPr>
              <p:cNvSpPr>
                <a:spLocks noRot="1" noChangeAspect="1" noMove="1" noResize="1" noEditPoints="1" noAdjustHandles="1" noChangeArrowheads="1" noChangeShapeType="1" noTextEdit="1"/>
              </p:cNvSpPr>
              <p:nvPr/>
            </p:nvSpPr>
            <p:spPr>
              <a:xfrm>
                <a:off x="3493421" y="2023939"/>
                <a:ext cx="1102299" cy="722022"/>
              </a:xfrm>
              <a:prstGeom prst="rect">
                <a:avLst/>
              </a:prstGeom>
              <a:blipFill>
                <a:blip r:embed="rId8"/>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AD30C23C-ABF0-1DAD-D5E9-7DB714D45A36}"/>
              </a:ext>
            </a:extLst>
          </p:cNvPr>
          <p:cNvCxnSpPr>
            <a:cxnSpLocks/>
          </p:cNvCxnSpPr>
          <p:nvPr/>
        </p:nvCxnSpPr>
        <p:spPr>
          <a:xfrm>
            <a:off x="5340482" y="2657390"/>
            <a:ext cx="41563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8" name="Rectangle 107">
            <a:extLst>
              <a:ext uri="{FF2B5EF4-FFF2-40B4-BE49-F238E27FC236}">
                <a16:creationId xmlns:a16="http://schemas.microsoft.com/office/drawing/2014/main" id="{65F567BC-B013-3374-AFB4-33156528E48D}"/>
              </a:ext>
            </a:extLst>
          </p:cNvPr>
          <p:cNvSpPr/>
          <p:nvPr/>
        </p:nvSpPr>
        <p:spPr>
          <a:xfrm>
            <a:off x="4999037" y="1960923"/>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112" name="Rectangle 111">
            <a:extLst>
              <a:ext uri="{FF2B5EF4-FFF2-40B4-BE49-F238E27FC236}">
                <a16:creationId xmlns:a16="http://schemas.microsoft.com/office/drawing/2014/main" id="{6E5FEDAC-C67E-2E33-B61F-223E5C44577C}"/>
              </a:ext>
            </a:extLst>
          </p:cNvPr>
          <p:cNvSpPr/>
          <p:nvPr/>
        </p:nvSpPr>
        <p:spPr>
          <a:xfrm>
            <a:off x="3110991" y="449436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pic>
        <p:nvPicPr>
          <p:cNvPr id="154" name="Graphic 153" descr="Rat with solid fill">
            <a:extLst>
              <a:ext uri="{FF2B5EF4-FFF2-40B4-BE49-F238E27FC236}">
                <a16:creationId xmlns:a16="http://schemas.microsoft.com/office/drawing/2014/main" id="{80B9ED09-860F-9FD2-9CD8-AF4D8A8DCADA}"/>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6420491" y="2179444"/>
            <a:ext cx="1298367" cy="1298367"/>
          </a:xfrm>
          <a:prstGeom prst="rect">
            <a:avLst/>
          </a:prstGeom>
        </p:spPr>
      </p:pic>
      <p:pic>
        <p:nvPicPr>
          <p:cNvPr id="155" name="Picture 2">
            <a:extLst>
              <a:ext uri="{FF2B5EF4-FFF2-40B4-BE49-F238E27FC236}">
                <a16:creationId xmlns:a16="http://schemas.microsoft.com/office/drawing/2014/main" id="{2F44F615-84DA-2878-A744-D823BEEA41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6517" y="4083664"/>
            <a:ext cx="1086314" cy="610344"/>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44DB800D-4C4D-7D15-8C3B-998083D793B1}"/>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25EEA920-F26B-068F-15DD-1E407BC72EE0}"/>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4" name="Graphic 3" descr="Woman with solid fill">
            <a:extLst>
              <a:ext uri="{FF2B5EF4-FFF2-40B4-BE49-F238E27FC236}">
                <a16:creationId xmlns:a16="http://schemas.microsoft.com/office/drawing/2014/main" id="{7D574128-6454-FDDA-9C9E-542FA9C837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12474" y="5491738"/>
            <a:ext cx="914400" cy="914400"/>
          </a:xfrm>
          <a:prstGeom prst="rect">
            <a:avLst/>
          </a:prstGeom>
        </p:spPr>
      </p:pic>
      <p:sp>
        <p:nvSpPr>
          <p:cNvPr id="5" name="Rectangle 4">
            <a:extLst>
              <a:ext uri="{FF2B5EF4-FFF2-40B4-BE49-F238E27FC236}">
                <a16:creationId xmlns:a16="http://schemas.microsoft.com/office/drawing/2014/main" id="{E0EBD0C8-0D82-7214-CCC6-2D358AD39495}"/>
              </a:ext>
            </a:extLst>
          </p:cNvPr>
          <p:cNvSpPr/>
          <p:nvPr/>
        </p:nvSpPr>
        <p:spPr>
          <a:xfrm>
            <a:off x="4384431" y="3765823"/>
            <a:ext cx="1001426" cy="971167"/>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FF</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C63B50-2392-9988-30AF-B32D262D59A6}"/>
                  </a:ext>
                </a:extLst>
              </p:cNvPr>
              <p:cNvSpPr/>
              <p:nvPr/>
            </p:nvSpPr>
            <p:spPr>
              <a:xfrm>
                <a:off x="3551733" y="3641378"/>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𝛿</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𝐹</m:t>
                      </m:r>
                    </m:oMath>
                  </m:oMathPara>
                </a14:m>
                <a:endParaRPr lang="en-US" sz="2600" baseline="-25000" dirty="0">
                  <a:solidFill>
                    <a:schemeClr val="tx1"/>
                  </a:solidFill>
                  <a:cs typeface="Cambria Math"/>
                </a:endParaRPr>
              </a:p>
            </p:txBody>
          </p:sp>
        </mc:Choice>
        <mc:Fallback xmlns="">
          <p:sp>
            <p:nvSpPr>
              <p:cNvPr id="6" name="Rectangle 5">
                <a:extLst>
                  <a:ext uri="{FF2B5EF4-FFF2-40B4-BE49-F238E27FC236}">
                    <a16:creationId xmlns:a16="http://schemas.microsoft.com/office/drawing/2014/main" id="{7DC63B50-2392-9988-30AF-B32D262D59A6}"/>
                  </a:ext>
                </a:extLst>
              </p:cNvPr>
              <p:cNvSpPr>
                <a:spLocks noRot="1" noChangeAspect="1" noMove="1" noResize="1" noEditPoints="1" noAdjustHandles="1" noChangeArrowheads="1" noChangeShapeType="1" noTextEdit="1"/>
              </p:cNvSpPr>
              <p:nvPr/>
            </p:nvSpPr>
            <p:spPr>
              <a:xfrm>
                <a:off x="3551733" y="3641378"/>
                <a:ext cx="1102299" cy="722022"/>
              </a:xfrm>
              <a:prstGeom prst="rect">
                <a:avLst/>
              </a:prstGeom>
              <a:blipFill>
                <a:blip r:embed="rId14"/>
                <a:stretch>
                  <a:fillRect/>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72E8561-98F9-6F36-78C8-51F0B68A27DB}"/>
              </a:ext>
            </a:extLst>
          </p:cNvPr>
          <p:cNvGrpSpPr/>
          <p:nvPr/>
        </p:nvGrpSpPr>
        <p:grpSpPr>
          <a:xfrm>
            <a:off x="146358" y="5328525"/>
            <a:ext cx="3993387" cy="1616348"/>
            <a:chOff x="2758440" y="2237086"/>
            <a:chExt cx="4694232" cy="2037448"/>
          </a:xfrm>
        </p:grpSpPr>
        <p:grpSp>
          <p:nvGrpSpPr>
            <p:cNvPr id="8" name="Group 7">
              <a:extLst>
                <a:ext uri="{FF2B5EF4-FFF2-40B4-BE49-F238E27FC236}">
                  <a16:creationId xmlns:a16="http://schemas.microsoft.com/office/drawing/2014/main" id="{9D9AD35A-A807-1576-F636-F73BCDB3DFE2}"/>
                </a:ext>
              </a:extLst>
            </p:cNvPr>
            <p:cNvGrpSpPr/>
            <p:nvPr/>
          </p:nvGrpSpPr>
          <p:grpSpPr>
            <a:xfrm>
              <a:off x="2758440" y="2237086"/>
              <a:ext cx="4694232" cy="2037448"/>
              <a:chOff x="2634893" y="1559204"/>
              <a:chExt cx="4694232" cy="2037448"/>
            </a:xfrm>
          </p:grpSpPr>
          <p:grpSp>
            <p:nvGrpSpPr>
              <p:cNvPr id="11" name="Group 10">
                <a:extLst>
                  <a:ext uri="{FF2B5EF4-FFF2-40B4-BE49-F238E27FC236}">
                    <a16:creationId xmlns:a16="http://schemas.microsoft.com/office/drawing/2014/main" id="{76E073D5-DE67-FC47-F9CC-8E1E1C3BF9D9}"/>
                  </a:ext>
                </a:extLst>
              </p:cNvPr>
              <p:cNvGrpSpPr/>
              <p:nvPr/>
            </p:nvGrpSpPr>
            <p:grpSpPr>
              <a:xfrm>
                <a:off x="4533316" y="1676279"/>
                <a:ext cx="2795809" cy="1920373"/>
                <a:chOff x="3421375" y="2147089"/>
                <a:chExt cx="2795809" cy="1920373"/>
              </a:xfrm>
            </p:grpSpPr>
            <p:grpSp>
              <p:nvGrpSpPr>
                <p:cNvPr id="18" name="Group 17">
                  <a:extLst>
                    <a:ext uri="{FF2B5EF4-FFF2-40B4-BE49-F238E27FC236}">
                      <a16:creationId xmlns:a16="http://schemas.microsoft.com/office/drawing/2014/main" id="{6BB58946-A624-CC38-E409-E0A040B8368C}"/>
                    </a:ext>
                  </a:extLst>
                </p:cNvPr>
                <p:cNvGrpSpPr/>
                <p:nvPr/>
              </p:nvGrpSpPr>
              <p:grpSpPr>
                <a:xfrm>
                  <a:off x="3421375" y="2147089"/>
                  <a:ext cx="2795809" cy="1920373"/>
                  <a:chOff x="3447749" y="2649828"/>
                  <a:chExt cx="2002397" cy="1275514"/>
                </a:xfrm>
              </p:grpSpPr>
              <mc:AlternateContent xmlns:mc="http://schemas.openxmlformats.org/markup-compatibility/2006" xmlns:a14="http://schemas.microsoft.com/office/drawing/2010/main">
                <mc:Choice Requires="a14">
                  <p:graphicFrame>
                    <p:nvGraphicFramePr>
                      <p:cNvPr id="20" name="Object 19">
                        <a:extLst>
                          <a:ext uri="{FF2B5EF4-FFF2-40B4-BE49-F238E27FC236}">
                            <a16:creationId xmlns:a16="http://schemas.microsoft.com/office/drawing/2014/main" id="{ED1D87BD-DB41-BA69-B1C4-D0082AD100A7}"/>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15" imgW="114300" imgH="165100" progId="Equation.3">
                              <p:embed/>
                            </p:oleObj>
                          </mc:Choice>
                          <mc:Fallback>
                            <p:oleObj name="Equation" r:id="rId15" imgW="114300" imgH="165100" progId="Equation.3">
                              <p:embed/>
                              <p:pic>
                                <p:nvPicPr>
                                  <p:cNvPr id="20" name="Object 19">
                                    <a:extLst>
                                      <a:ext uri="{FF2B5EF4-FFF2-40B4-BE49-F238E27FC236}">
                                        <a16:creationId xmlns:a16="http://schemas.microsoft.com/office/drawing/2014/main" id="{ED1D87BD-DB41-BA69-B1C4-D0082AD100A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20" name="Object 19">
                        <a:extLst>
                          <a:ext uri="{FF2B5EF4-FFF2-40B4-BE49-F238E27FC236}">
                            <a16:creationId xmlns:a16="http://schemas.microsoft.com/office/drawing/2014/main" id="{ED1D87BD-DB41-BA69-B1C4-D0082AD100A7}"/>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16" imgW="114300" imgH="165100" progId="Equation.3">
                              <p:embed/>
                            </p:oleObj>
                          </mc:Choice>
                          <mc:Fallback>
                            <p:oleObj name="Equation" r:id="rId16" imgW="114300" imgH="165100" progId="Equation.3">
                              <p:embed/>
                              <p:pic>
                                <p:nvPicPr>
                                  <p:cNvPr id="20" name="Object 19">
                                    <a:extLst>
                                      <a:ext uri="{FF2B5EF4-FFF2-40B4-BE49-F238E27FC236}">
                                        <a16:creationId xmlns:a16="http://schemas.microsoft.com/office/drawing/2014/main" id="{ED1D87BD-DB41-BA69-B1C4-D0082AD100A7}"/>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21" name="Group 20">
                    <a:extLst>
                      <a:ext uri="{FF2B5EF4-FFF2-40B4-BE49-F238E27FC236}">
                        <a16:creationId xmlns:a16="http://schemas.microsoft.com/office/drawing/2014/main" id="{7B21418D-41D5-AD9C-1658-6726AEB8D029}"/>
                      </a:ext>
                    </a:extLst>
                  </p:cNvPr>
                  <p:cNvGrpSpPr/>
                  <p:nvPr/>
                </p:nvGrpSpPr>
                <p:grpSpPr>
                  <a:xfrm>
                    <a:off x="3447749" y="2649828"/>
                    <a:ext cx="1285210" cy="1275514"/>
                    <a:chOff x="4023460" y="2239877"/>
                    <a:chExt cx="1285210" cy="1275514"/>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9FA0EB0-4516-8AED-6918-0BA5E9BF9E3D}"/>
                            </a:ext>
                          </a:extLst>
                        </p:cNvPr>
                        <p:cNvSpPr/>
                        <p:nvPr/>
                      </p:nvSpPr>
                      <p:spPr>
                        <a:xfrm>
                          <a:off x="4380634" y="2910884"/>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𝐻</m:t>
                                </m:r>
                              </m:oMath>
                            </m:oMathPara>
                          </a14:m>
                          <a:endParaRPr lang="en-US" sz="2600" baseline="-25000" dirty="0">
                            <a:solidFill>
                              <a:schemeClr val="tx1"/>
                            </a:solidFill>
                            <a:cs typeface="Cambria Math"/>
                          </a:endParaRPr>
                        </a:p>
                      </p:txBody>
                    </p:sp>
                  </mc:Choice>
                  <mc:Fallback xmlns="">
                    <p:sp>
                      <p:nvSpPr>
                        <p:cNvPr id="24" name="Rectangle 23">
                          <a:extLst>
                            <a:ext uri="{FF2B5EF4-FFF2-40B4-BE49-F238E27FC236}">
                              <a16:creationId xmlns:a16="http://schemas.microsoft.com/office/drawing/2014/main" id="{B9FA0EB0-4516-8AED-6918-0BA5E9BF9E3D}"/>
                            </a:ext>
                          </a:extLst>
                        </p:cNvPr>
                        <p:cNvSpPr>
                          <a:spLocks noRot="1" noChangeAspect="1" noMove="1" noResize="1" noEditPoints="1" noAdjustHandles="1" noChangeArrowheads="1" noChangeShapeType="1" noTextEdit="1"/>
                        </p:cNvSpPr>
                        <p:nvPr/>
                      </p:nvSpPr>
                      <p:spPr>
                        <a:xfrm>
                          <a:off x="4380634" y="2910884"/>
                          <a:ext cx="928036" cy="604507"/>
                        </a:xfrm>
                        <a:prstGeom prst="rect">
                          <a:avLst/>
                        </a:prstGeom>
                        <a:blipFill>
                          <a:blip r:embed="rId17"/>
                          <a:stretch>
                            <a:fillRect/>
                          </a:stretch>
                        </a:blipFill>
                        <a:ln>
                          <a:noFill/>
                        </a:ln>
                      </p:spPr>
                      <p:txBody>
                        <a:bodyPr/>
                        <a:lstStyle/>
                        <a:p>
                          <a:r>
                            <a:rPr lang="en-US">
                              <a:noFill/>
                            </a:rPr>
                            <a:t> </a:t>
                          </a:r>
                        </a:p>
                      </p:txBody>
                    </p:sp>
                  </mc:Fallback>
                </mc:AlternateContent>
                <p:sp>
                  <p:nvSpPr>
                    <p:cNvPr id="25" name="Rectangle 24">
                      <a:extLst>
                        <a:ext uri="{FF2B5EF4-FFF2-40B4-BE49-F238E27FC236}">
                          <a16:creationId xmlns:a16="http://schemas.microsoft.com/office/drawing/2014/main" id="{345484DD-3255-19C0-6713-F0E058E242F2}"/>
                        </a:ext>
                      </a:extLst>
                    </p:cNvPr>
                    <p:cNvSpPr/>
                    <p:nvPr/>
                  </p:nvSpPr>
                  <p:spPr>
                    <a:xfrm>
                      <a:off x="4023460" y="2239877"/>
                      <a:ext cx="928036" cy="37296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grpSp>
              <p:cxnSp>
                <p:nvCxnSpPr>
                  <p:cNvPr id="22" name="Straight Arrow Connector 21">
                    <a:extLst>
                      <a:ext uri="{FF2B5EF4-FFF2-40B4-BE49-F238E27FC236}">
                        <a16:creationId xmlns:a16="http://schemas.microsoft.com/office/drawing/2014/main" id="{BDB12BDF-5060-35E7-3202-07B847F99AE5}"/>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53E4AF8-229E-6192-8566-0FDBF5E6A9B0}"/>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9" name="Rectangle 18">
                  <a:extLst>
                    <a:ext uri="{FF2B5EF4-FFF2-40B4-BE49-F238E27FC236}">
                      <a16:creationId xmlns:a16="http://schemas.microsoft.com/office/drawing/2014/main" id="{566AB468-1CC4-BE2C-344A-26CA9F8958B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2" name="Straight Arrow Connector 11">
                <a:extLst>
                  <a:ext uri="{FF2B5EF4-FFF2-40B4-BE49-F238E27FC236}">
                    <a16:creationId xmlns:a16="http://schemas.microsoft.com/office/drawing/2014/main" id="{73C50B2A-4CA8-B8B0-FC1C-7E9B43E44091}"/>
                  </a:ext>
                </a:extLst>
              </p:cNvPr>
              <p:cNvCxnSpPr>
                <a:cxnSpLocks/>
              </p:cNvCxnSpPr>
              <p:nvPr/>
            </p:nvCxnSpPr>
            <p:spPr>
              <a:xfrm>
                <a:off x="3984912" y="3007866"/>
                <a:ext cx="0" cy="479281"/>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DF282C58-0315-7D20-7FCB-EAA3227688D7}"/>
                  </a:ext>
                </a:extLst>
              </p:cNvPr>
              <p:cNvCxnSpPr>
                <a:cxnSpLocks/>
              </p:cNvCxnSpPr>
              <p:nvPr/>
            </p:nvCxnSpPr>
            <p:spPr>
              <a:xfrm>
                <a:off x="6654400" y="3069549"/>
                <a:ext cx="1237" cy="424607"/>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A11FFA5-A5EB-4FCD-84CD-537113C0CD3A}"/>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E96CB4DA-7E3F-B8B2-7971-A79E843ABA1B}"/>
                  </a:ext>
                </a:extLst>
              </p:cNvPr>
              <p:cNvSpPr/>
              <p:nvPr/>
            </p:nvSpPr>
            <p:spPr>
              <a:xfrm>
                <a:off x="2634893" y="1559204"/>
                <a:ext cx="129575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6" name="Rectangle 15">
                <a:extLst>
                  <a:ext uri="{FF2B5EF4-FFF2-40B4-BE49-F238E27FC236}">
                    <a16:creationId xmlns:a16="http://schemas.microsoft.com/office/drawing/2014/main" id="{D4F035DD-9280-146C-AE4C-9F283287404A}"/>
                  </a:ext>
                </a:extLst>
              </p:cNvPr>
              <p:cNvSpPr/>
              <p:nvPr/>
            </p:nvSpPr>
            <p:spPr>
              <a:xfrm>
                <a:off x="3214535" y="2904970"/>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sp>
            <p:nvSpPr>
              <p:cNvPr id="17" name="Rectangle 16">
                <a:extLst>
                  <a:ext uri="{FF2B5EF4-FFF2-40B4-BE49-F238E27FC236}">
                    <a16:creationId xmlns:a16="http://schemas.microsoft.com/office/drawing/2014/main" id="{A8DC596E-9000-5D3A-9B85-72B51267ADD5}"/>
                  </a:ext>
                </a:extLst>
              </p:cNvPr>
              <p:cNvSpPr/>
              <p:nvPr/>
            </p:nvSpPr>
            <p:spPr>
              <a:xfrm>
                <a:off x="5636992" y="2915578"/>
                <a:ext cx="1445413" cy="46574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0" name="Rectangle 9">
              <a:extLst>
                <a:ext uri="{FF2B5EF4-FFF2-40B4-BE49-F238E27FC236}">
                  <a16:creationId xmlns:a16="http://schemas.microsoft.com/office/drawing/2014/main" id="{F60C23DE-8C68-C06A-A9D7-B98839E966A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26" name="Straight Arrow Connector 25">
            <a:extLst>
              <a:ext uri="{FF2B5EF4-FFF2-40B4-BE49-F238E27FC236}">
                <a16:creationId xmlns:a16="http://schemas.microsoft.com/office/drawing/2014/main" id="{C41FE105-F4CD-0F8D-6EF8-4FFE87B5FB0E}"/>
              </a:ext>
            </a:extLst>
          </p:cNvPr>
          <p:cNvCxnSpPr>
            <a:cxnSpLocks/>
          </p:cNvCxnSpPr>
          <p:nvPr/>
        </p:nvCxnSpPr>
        <p:spPr>
          <a:xfrm>
            <a:off x="5402314" y="4326948"/>
            <a:ext cx="482156"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A177CBF0-11D4-453C-D322-FE012619156B}"/>
              </a:ext>
            </a:extLst>
          </p:cNvPr>
          <p:cNvSpPr/>
          <p:nvPr/>
        </p:nvSpPr>
        <p:spPr>
          <a:xfrm>
            <a:off x="4981552" y="367112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cxnSp>
        <p:nvCxnSpPr>
          <p:cNvPr id="28" name="Curved Connector 27">
            <a:extLst>
              <a:ext uri="{FF2B5EF4-FFF2-40B4-BE49-F238E27FC236}">
                <a16:creationId xmlns:a16="http://schemas.microsoft.com/office/drawing/2014/main" id="{709D3241-63CE-3263-B4A6-3F6AC4F50677}"/>
              </a:ext>
            </a:extLst>
          </p:cNvPr>
          <p:cNvCxnSpPr>
            <a:cxnSpLocks/>
            <a:stCxn id="5" idx="2"/>
            <a:endCxn id="25" idx="0"/>
          </p:cNvCxnSpPr>
          <p:nvPr/>
        </p:nvCxnSpPr>
        <p:spPr>
          <a:xfrm rot="5400000">
            <a:off x="3256614" y="3792874"/>
            <a:ext cx="684414" cy="2572647"/>
          </a:xfrm>
          <a:prstGeom prst="curvedConnector3">
            <a:avLst>
              <a:gd name="adj1" fmla="val 72268"/>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C7360B-BF0E-8999-09E8-7FD6BA7F8B7C}"/>
              </a:ext>
            </a:extLst>
          </p:cNvPr>
          <p:cNvCxnSpPr/>
          <p:nvPr/>
        </p:nvCxnSpPr>
        <p:spPr>
          <a:xfrm>
            <a:off x="3795707" y="43634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Curved Connector 29">
            <a:extLst>
              <a:ext uri="{FF2B5EF4-FFF2-40B4-BE49-F238E27FC236}">
                <a16:creationId xmlns:a16="http://schemas.microsoft.com/office/drawing/2014/main" id="{83E04361-0609-C0D1-C406-8BB76DE67341}"/>
              </a:ext>
            </a:extLst>
          </p:cNvPr>
          <p:cNvCxnSpPr>
            <a:cxnSpLocks/>
            <a:stCxn id="39" idx="3"/>
          </p:cNvCxnSpPr>
          <p:nvPr/>
        </p:nvCxnSpPr>
        <p:spPr>
          <a:xfrm>
            <a:off x="3667649" y="2665028"/>
            <a:ext cx="435233" cy="1148083"/>
          </a:xfrm>
          <a:prstGeom prst="curvedConnector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995A8B-D852-E789-7B6B-E32384C895B5}"/>
              </a:ext>
            </a:extLst>
          </p:cNvPr>
          <p:cNvSpPr/>
          <p:nvPr/>
        </p:nvSpPr>
        <p:spPr>
          <a:xfrm>
            <a:off x="2666223" y="2179444"/>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R</a:t>
            </a:r>
          </a:p>
        </p:txBody>
      </p:sp>
      <p:sp>
        <p:nvSpPr>
          <p:cNvPr id="43" name="Title 1">
            <a:extLst>
              <a:ext uri="{FF2B5EF4-FFF2-40B4-BE49-F238E27FC236}">
                <a16:creationId xmlns:a16="http://schemas.microsoft.com/office/drawing/2014/main" id="{15876674-9AE2-071A-8A4B-166052DE3F3B}"/>
              </a:ext>
            </a:extLst>
          </p:cNvPr>
          <p:cNvSpPr txBox="1">
            <a:spLocks/>
          </p:cNvSpPr>
          <p:nvPr/>
        </p:nvSpPr>
        <p:spPr>
          <a:xfrm>
            <a:off x="8459152" y="4494365"/>
            <a:ext cx="2646228" cy="1295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Humans get infected from contact with free-living infectious fleas!</a:t>
            </a:r>
          </a:p>
        </p:txBody>
      </p:sp>
      <p:sp>
        <p:nvSpPr>
          <p:cNvPr id="44" name="Rectangle 43">
            <a:extLst>
              <a:ext uri="{FF2B5EF4-FFF2-40B4-BE49-F238E27FC236}">
                <a16:creationId xmlns:a16="http://schemas.microsoft.com/office/drawing/2014/main" id="{1CF23C93-63AC-9C02-4472-388AC1798490}"/>
              </a:ext>
            </a:extLst>
          </p:cNvPr>
          <p:cNvSpPr/>
          <p:nvPr/>
        </p:nvSpPr>
        <p:spPr>
          <a:xfrm>
            <a:off x="4384431" y="5497390"/>
            <a:ext cx="1001426" cy="971167"/>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H</a:t>
            </a:r>
          </a:p>
        </p:txBody>
      </p:sp>
      <p:cxnSp>
        <p:nvCxnSpPr>
          <p:cNvPr id="45" name="Straight Arrow Connector 44">
            <a:extLst>
              <a:ext uri="{FF2B5EF4-FFF2-40B4-BE49-F238E27FC236}">
                <a16:creationId xmlns:a16="http://schemas.microsoft.com/office/drawing/2014/main" id="{DD506999-D252-9D1E-C43F-4FF18D1DD268}"/>
              </a:ext>
            </a:extLst>
          </p:cNvPr>
          <p:cNvCxnSpPr>
            <a:cxnSpLocks/>
          </p:cNvCxnSpPr>
          <p:nvPr/>
        </p:nvCxnSpPr>
        <p:spPr>
          <a:xfrm>
            <a:off x="2978114" y="6507663"/>
            <a:ext cx="0" cy="361011"/>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D2122BA2-C200-1B6B-26C7-4F9DE3F4BB70}"/>
                  </a:ext>
                </a:extLst>
              </p:cNvPr>
              <p:cNvSpPr/>
              <p:nvPr/>
            </p:nvSpPr>
            <p:spPr>
              <a:xfrm>
                <a:off x="3478515" y="5299364"/>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𝐻</m:t>
                      </m:r>
                    </m:oMath>
                  </m:oMathPara>
                </a14:m>
                <a:endParaRPr lang="en-US" sz="2600" baseline="-25000" dirty="0">
                  <a:solidFill>
                    <a:schemeClr val="tx1"/>
                  </a:solidFill>
                  <a:cs typeface="Cambria Math"/>
                </a:endParaRPr>
              </a:p>
            </p:txBody>
          </p:sp>
        </mc:Choice>
        <mc:Fallback xmlns="">
          <p:sp>
            <p:nvSpPr>
              <p:cNvPr id="54" name="Rectangle 53">
                <a:extLst>
                  <a:ext uri="{FF2B5EF4-FFF2-40B4-BE49-F238E27FC236}">
                    <a16:creationId xmlns:a16="http://schemas.microsoft.com/office/drawing/2014/main" id="{D2122BA2-C200-1B6B-26C7-4F9DE3F4BB70}"/>
                  </a:ext>
                </a:extLst>
              </p:cNvPr>
              <p:cNvSpPr>
                <a:spLocks noRot="1" noChangeAspect="1" noMove="1" noResize="1" noEditPoints="1" noAdjustHandles="1" noChangeArrowheads="1" noChangeShapeType="1" noTextEdit="1"/>
              </p:cNvSpPr>
              <p:nvPr/>
            </p:nvSpPr>
            <p:spPr>
              <a:xfrm>
                <a:off x="3478515" y="5299364"/>
                <a:ext cx="1102299" cy="722022"/>
              </a:xfrm>
              <a:prstGeom prst="rect">
                <a:avLst/>
              </a:prstGeom>
              <a:blipFill>
                <a:blip r:embed="rId18"/>
                <a:stretch>
                  <a:fillRect/>
                </a:stretch>
              </a:blipFill>
              <a:ln>
                <a:noFill/>
              </a:ln>
            </p:spPr>
            <p:txBody>
              <a:bodyPr/>
              <a:lstStyle/>
              <a:p>
                <a:r>
                  <a:rPr lang="en-US">
                    <a:noFill/>
                  </a:rPr>
                  <a:t> </a:t>
                </a:r>
              </a:p>
            </p:txBody>
          </p:sp>
        </mc:Fallback>
      </mc:AlternateContent>
      <p:sp>
        <p:nvSpPr>
          <p:cNvPr id="55" name="Rectangle 54">
            <a:extLst>
              <a:ext uri="{FF2B5EF4-FFF2-40B4-BE49-F238E27FC236}">
                <a16:creationId xmlns:a16="http://schemas.microsoft.com/office/drawing/2014/main" id="{4D86FF3C-4E74-A124-9726-F802BB30B020}"/>
              </a:ext>
            </a:extLst>
          </p:cNvPr>
          <p:cNvSpPr/>
          <p:nvPr/>
        </p:nvSpPr>
        <p:spPr>
          <a:xfrm>
            <a:off x="4960783" y="5400967"/>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cxnSp>
        <p:nvCxnSpPr>
          <p:cNvPr id="56" name="Straight Arrow Connector 55">
            <a:extLst>
              <a:ext uri="{FF2B5EF4-FFF2-40B4-BE49-F238E27FC236}">
                <a16:creationId xmlns:a16="http://schemas.microsoft.com/office/drawing/2014/main" id="{D403B2EA-5598-EB97-2011-4127BCFD7FAE}"/>
              </a:ext>
            </a:extLst>
          </p:cNvPr>
          <p:cNvCxnSpPr/>
          <p:nvPr/>
        </p:nvCxnSpPr>
        <p:spPr>
          <a:xfrm>
            <a:off x="5402314" y="605054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678C42B4-FC25-6C71-BBDB-65B88195D93C}"/>
              </a:ext>
            </a:extLst>
          </p:cNvPr>
          <p:cNvCxnSpPr>
            <a:cxnSpLocks/>
          </p:cNvCxnSpPr>
          <p:nvPr/>
        </p:nvCxnSpPr>
        <p:spPr>
          <a:xfrm flipH="1">
            <a:off x="6096000" y="5055398"/>
            <a:ext cx="21634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27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901820" y="75123"/>
            <a:ext cx="10388360"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900" dirty="0">
                <a:latin typeface="+mn-lt"/>
              </a:rPr>
              <a:t>Modeling zoonotic pathogens typically necessitates modeling epidemic dynamics in multiple host populations.</a:t>
            </a:r>
          </a:p>
          <a:p>
            <a:pPr algn="ctr"/>
            <a:endParaRPr lang="en-US" sz="1000" dirty="0">
              <a:latin typeface="+mn-lt"/>
            </a:endParaRPr>
          </a:p>
          <a:p>
            <a:pPr algn="ctr"/>
            <a:r>
              <a:rPr lang="en-US" sz="2900" dirty="0">
                <a:latin typeface="+mn-lt"/>
              </a:rPr>
              <a:t>Plague has added complexity as a vector-borne pathogen!</a:t>
            </a:r>
          </a:p>
        </p:txBody>
      </p:sp>
      <p:grpSp>
        <p:nvGrpSpPr>
          <p:cNvPr id="66" name="Group 65">
            <a:extLst>
              <a:ext uri="{FF2B5EF4-FFF2-40B4-BE49-F238E27FC236}">
                <a16:creationId xmlns:a16="http://schemas.microsoft.com/office/drawing/2014/main" id="{1BC2483D-C525-A411-DB22-1341A78CF79C}"/>
              </a:ext>
            </a:extLst>
          </p:cNvPr>
          <p:cNvGrpSpPr/>
          <p:nvPr/>
        </p:nvGrpSpPr>
        <p:grpSpPr>
          <a:xfrm>
            <a:off x="513030" y="1514649"/>
            <a:ext cx="3281735" cy="2791950"/>
            <a:chOff x="5710708" y="2709550"/>
            <a:chExt cx="3281735" cy="2791950"/>
          </a:xfrm>
        </p:grpSpPr>
        <p:grpSp>
          <p:nvGrpSpPr>
            <p:cNvPr id="67" name="Group 66">
              <a:extLst>
                <a:ext uri="{FF2B5EF4-FFF2-40B4-BE49-F238E27FC236}">
                  <a16:creationId xmlns:a16="http://schemas.microsoft.com/office/drawing/2014/main" id="{D6536482-2489-91C8-2E22-9F61684BD85E}"/>
                </a:ext>
              </a:extLst>
            </p:cNvPr>
            <p:cNvGrpSpPr/>
            <p:nvPr/>
          </p:nvGrpSpPr>
          <p:grpSpPr>
            <a:xfrm>
              <a:off x="5710708" y="2709550"/>
              <a:ext cx="3281735" cy="1653879"/>
              <a:chOff x="3170425" y="1589368"/>
              <a:chExt cx="3857685" cy="2084756"/>
            </a:xfrm>
          </p:grpSpPr>
          <p:grpSp>
            <p:nvGrpSpPr>
              <p:cNvPr id="71" name="Group 70">
                <a:extLst>
                  <a:ext uri="{FF2B5EF4-FFF2-40B4-BE49-F238E27FC236}">
                    <a16:creationId xmlns:a16="http://schemas.microsoft.com/office/drawing/2014/main" id="{C7F10DC4-DE47-0E09-5BC0-3D958B3D161E}"/>
                  </a:ext>
                </a:extLst>
              </p:cNvPr>
              <p:cNvGrpSpPr/>
              <p:nvPr/>
            </p:nvGrpSpPr>
            <p:grpSpPr>
              <a:xfrm>
                <a:off x="3170425" y="1589368"/>
                <a:ext cx="3857685" cy="2062177"/>
                <a:chOff x="3046878" y="911486"/>
                <a:chExt cx="3857685" cy="2062177"/>
              </a:xfrm>
            </p:grpSpPr>
            <p:grpSp>
              <p:nvGrpSpPr>
                <p:cNvPr id="80" name="Group 79">
                  <a:extLst>
                    <a:ext uri="{FF2B5EF4-FFF2-40B4-BE49-F238E27FC236}">
                      <a16:creationId xmlns:a16="http://schemas.microsoft.com/office/drawing/2014/main" id="{D093470C-2C84-3BC7-08B4-84F691E1C196}"/>
                    </a:ext>
                  </a:extLst>
                </p:cNvPr>
                <p:cNvGrpSpPr/>
                <p:nvPr/>
              </p:nvGrpSpPr>
              <p:grpSpPr>
                <a:xfrm>
                  <a:off x="4533319" y="1038161"/>
                  <a:ext cx="1681647" cy="1935502"/>
                  <a:chOff x="3447749" y="2225988"/>
                  <a:chExt cx="1204418" cy="1285562"/>
                </a:xfrm>
              </p:grpSpPr>
              <mc:AlternateContent xmlns:mc="http://schemas.openxmlformats.org/markup-compatibility/2006" xmlns:a14="http://schemas.microsoft.com/office/drawing/2010/main">
                <mc:Choice Requires="a14">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3" imgW="114300" imgH="165100" progId="Equation.3">
                              <p:embed/>
                            </p:oleObj>
                          </mc:Choice>
                          <mc:Fallback>
                            <p:oleObj name="Equation" r:id="rId3"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mc:Choice>
                <mc:Fallback xmlns="">
                  <p:graphicFrame>
                    <p:nvGraphicFramePr>
                      <p:cNvPr id="82" name="Object 81">
                        <a:extLst>
                          <a:ext uri="{FF2B5EF4-FFF2-40B4-BE49-F238E27FC236}">
                            <a16:creationId xmlns:a16="http://schemas.microsoft.com/office/drawing/2014/main" id="{EBC988CC-4DF8-61A0-26EC-4E56BDB5B46D}"/>
                          </a:ext>
                        </a:extLst>
                      </p:cNvPr>
                      <p:cNvGraphicFramePr>
                        <a:graphicFrameLocks noChangeAspect="1"/>
                      </p:cNvGraphicFramePr>
                      <p:nvPr/>
                    </p:nvGraphicFramePr>
                    <p:xfrm>
                      <a:off x="4514850" y="3346450"/>
                      <a:ext cx="114300" cy="165100"/>
                    </p:xfrm>
                    <a:graphic>
                      <a:graphicData uri="http://schemas.openxmlformats.org/presentationml/2006/ole">
                        <mc:AlternateContent>
                          <mc:Choice xmlns:v="urn:schemas-microsoft-com:vml" Requires="v">
                            <p:oleObj name="Equation" r:id="rId5" imgW="114300" imgH="165100" progId="Equation.3">
                              <p:embed/>
                            </p:oleObj>
                          </mc:Choice>
                          <mc:Fallback>
                            <p:oleObj name="Equation" r:id="rId5" imgW="114300" imgH="165100" progId="Equation.3">
                              <p:embed/>
                              <p:pic>
                                <p:nvPicPr>
                                  <p:cNvPr id="82" name="Object 81">
                                    <a:extLst>
                                      <a:ext uri="{FF2B5EF4-FFF2-40B4-BE49-F238E27FC236}">
                                        <a16:creationId xmlns:a16="http://schemas.microsoft.com/office/drawing/2014/main" id="{EBC988CC-4DF8-61A0-26EC-4E56BDB5B46D}"/>
                                      </a:ext>
                                    </a:extLst>
                                  </p:cNvPr>
                                  <p:cNvPicPr/>
                                  <p:nvPr/>
                                </p:nvPicPr>
                                <p:blipFill>
                                  <a:blip r:embed="rId6"/>
                                  <a:stretch>
                                    <a:fillRect/>
                                  </a:stretch>
                                </p:blipFill>
                                <p:spPr>
                                  <a:xfrm>
                                    <a:off x="4514850" y="3346450"/>
                                    <a:ext cx="114300" cy="165100"/>
                                  </a:xfrm>
                                  <a:prstGeom prst="rect">
                                    <a:avLst/>
                                  </a:prstGeom>
                                </p:spPr>
                              </p:pic>
                            </p:oleObj>
                          </mc:Fallback>
                        </mc:AlternateContent>
                      </a:graphicData>
                    </a:graphic>
                  </p:graphicFrame>
                </mc:Fallback>
              </mc:AlternateContent>
              <p:grpSp>
                <p:nvGrpSpPr>
                  <p:cNvPr id="83" name="Group 82">
                    <a:extLst>
                      <a:ext uri="{FF2B5EF4-FFF2-40B4-BE49-F238E27FC236}">
                        <a16:creationId xmlns:a16="http://schemas.microsoft.com/office/drawing/2014/main" id="{8E0F136E-AFBB-6733-0F6B-1873D981C2FA}"/>
                      </a:ext>
                    </a:extLst>
                  </p:cNvPr>
                  <p:cNvGrpSpPr/>
                  <p:nvPr/>
                </p:nvGrpSpPr>
                <p:grpSpPr>
                  <a:xfrm>
                    <a:off x="3447749" y="2225988"/>
                    <a:ext cx="1204418" cy="844655"/>
                    <a:chOff x="4023460" y="1816037"/>
                    <a:chExt cx="1204418" cy="844655"/>
                  </a:xfrm>
                </p:grpSpPr>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D425BB0B-40BE-0D5C-567A-FF2E12A42B74}"/>
                            </a:ext>
                          </a:extLst>
                        </p:cNvPr>
                        <p:cNvSpPr/>
                        <p:nvPr/>
                      </p:nvSpPr>
                      <p:spPr>
                        <a:xfrm>
                          <a:off x="4299842" y="1816037"/>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86" name="Rectangle 85">
                          <a:extLst>
                            <a:ext uri="{FF2B5EF4-FFF2-40B4-BE49-F238E27FC236}">
                              <a16:creationId xmlns:a16="http://schemas.microsoft.com/office/drawing/2014/main" id="{D425BB0B-40BE-0D5C-567A-FF2E12A42B74}"/>
                            </a:ext>
                          </a:extLst>
                        </p:cNvPr>
                        <p:cNvSpPr>
                          <a:spLocks noRot="1" noChangeAspect="1" noMove="1" noResize="1" noEditPoints="1" noAdjustHandles="1" noChangeArrowheads="1" noChangeShapeType="1" noTextEdit="1"/>
                        </p:cNvSpPr>
                        <p:nvPr/>
                      </p:nvSpPr>
                      <p:spPr>
                        <a:xfrm>
                          <a:off x="4299842" y="1816037"/>
                          <a:ext cx="928036" cy="604507"/>
                        </a:xfrm>
                        <a:prstGeom prst="rect">
                          <a:avLst/>
                        </a:prstGeom>
                        <a:blipFill>
                          <a:blip r:embed="rId7"/>
                          <a:stretch>
                            <a:fillRect/>
                          </a:stretch>
                        </a:blipFill>
                        <a:ln>
                          <a:noFill/>
                        </a:ln>
                      </p:spPr>
                      <p:txBody>
                        <a:bodyPr/>
                        <a:lstStyle/>
                        <a:p>
                          <a:r>
                            <a:rPr lang="en-US">
                              <a:noFill/>
                            </a:rPr>
                            <a:t> </a:t>
                          </a:r>
                        </a:p>
                      </p:txBody>
                    </p:sp>
                  </mc:Fallback>
                </mc:AlternateContent>
                <p:sp>
                  <p:nvSpPr>
                    <p:cNvPr id="87" name="Rectangle 86">
                      <a:extLst>
                        <a:ext uri="{FF2B5EF4-FFF2-40B4-BE49-F238E27FC236}">
                          <a16:creationId xmlns:a16="http://schemas.microsoft.com/office/drawing/2014/main" id="{FE14CAAE-50C4-1F5F-FC41-9BD9D861AB22}"/>
                        </a:ext>
                      </a:extLst>
                    </p:cNvPr>
                    <p:cNvSpPr/>
                    <p:nvPr/>
                  </p:nvSpPr>
                  <p:spPr>
                    <a:xfrm>
                      <a:off x="4023460" y="2056185"/>
                      <a:ext cx="928036" cy="604507"/>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R</a:t>
                      </a:r>
                    </a:p>
                  </p:txBody>
                </p:sp>
              </p:grpSp>
              <p:cxnSp>
                <p:nvCxnSpPr>
                  <p:cNvPr id="84" name="Straight Arrow Connector 83">
                    <a:extLst>
                      <a:ext uri="{FF2B5EF4-FFF2-40B4-BE49-F238E27FC236}">
                        <a16:creationId xmlns:a16="http://schemas.microsoft.com/office/drawing/2014/main" id="{C6DE5452-D0B1-2971-2992-162363D10424}"/>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85" name="Straight Arrow Connector 84">
                    <a:extLst>
                      <a:ext uri="{FF2B5EF4-FFF2-40B4-BE49-F238E27FC236}">
                        <a16:creationId xmlns:a16="http://schemas.microsoft.com/office/drawing/2014/main" id="{A2CE56EA-5827-7268-5414-EBEFB4F62760}"/>
                      </a:ext>
                    </a:extLst>
                  </p:cNvPr>
                  <p:cNvCxnSpPr>
                    <a:cxnSpLocks/>
                  </p:cNvCxnSpPr>
                  <p:nvPr/>
                </p:nvCxnSpPr>
                <p:spPr>
                  <a:xfrm flipV="1">
                    <a:off x="4357477" y="2350338"/>
                    <a:ext cx="0" cy="294832"/>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cxnSp>
              <p:nvCxnSpPr>
                <p:cNvPr id="74" name="Straight Arrow Connector 73">
                  <a:extLst>
                    <a:ext uri="{FF2B5EF4-FFF2-40B4-BE49-F238E27FC236}">
                      <a16:creationId xmlns:a16="http://schemas.microsoft.com/office/drawing/2014/main" id="{9FCC1522-BFF2-AE66-297A-3BFDF139A384}"/>
                    </a:ext>
                  </a:extLst>
                </p:cNvPr>
                <p:cNvCxnSpPr/>
                <p:nvPr/>
              </p:nvCxnSpPr>
              <p:spPr>
                <a:xfrm flipV="1">
                  <a:off x="3740172" y="1340207"/>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4FA05976-BDE5-EC8F-0CBA-629C193A8F1C}"/>
                    </a:ext>
                  </a:extLst>
                </p:cNvPr>
                <p:cNvCxnSpPr/>
                <p:nvPr/>
              </p:nvCxnSpPr>
              <p:spPr>
                <a:xfrm flipV="1">
                  <a:off x="6500880" y="1326666"/>
                  <a:ext cx="0" cy="37039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EA5EBE70-9FBA-59DE-8E87-386D5F92DECE}"/>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AC33F7A8-D78F-3572-1F0F-93FCCEEE037A}"/>
                    </a:ext>
                  </a:extLst>
                </p:cNvPr>
                <p:cNvSpPr/>
                <p:nvPr/>
              </p:nvSpPr>
              <p:spPr>
                <a:xfrm>
                  <a:off x="3046878" y="1559204"/>
                  <a:ext cx="634517" cy="91012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R</a:t>
                  </a:r>
                  <a:endParaRPr lang="en-US" sz="2600" baseline="-25000" dirty="0">
                    <a:solidFill>
                      <a:schemeClr val="tx1"/>
                    </a:solidFill>
                    <a:cs typeface="Cambria Math"/>
                  </a:endParaRPr>
                </a:p>
              </p:txBody>
            </p:sp>
            <p:sp>
              <p:nvSpPr>
                <p:cNvPr id="78" name="Rectangle 77">
                  <a:extLst>
                    <a:ext uri="{FF2B5EF4-FFF2-40B4-BE49-F238E27FC236}">
                      <a16:creationId xmlns:a16="http://schemas.microsoft.com/office/drawing/2014/main" id="{A95FE585-3319-B486-B463-AB4A09FF9DFB}"/>
                    </a:ext>
                  </a:extLst>
                </p:cNvPr>
                <p:cNvSpPr/>
                <p:nvPr/>
              </p:nvSpPr>
              <p:spPr>
                <a:xfrm>
                  <a:off x="3066134" y="1177352"/>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79" name="Rectangle 78">
                  <a:extLst>
                    <a:ext uri="{FF2B5EF4-FFF2-40B4-BE49-F238E27FC236}">
                      <a16:creationId xmlns:a16="http://schemas.microsoft.com/office/drawing/2014/main" id="{A12EBF18-0AED-4FA6-32F4-681284508380}"/>
                    </a:ext>
                  </a:extLst>
                </p:cNvPr>
                <p:cNvSpPr/>
                <p:nvPr/>
              </p:nvSpPr>
              <p:spPr>
                <a:xfrm>
                  <a:off x="5459150" y="911486"/>
                  <a:ext cx="1445413" cy="91012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grpSp>
          <p:sp>
            <p:nvSpPr>
              <p:cNvPr id="72" name="Rectangle 71">
                <a:extLst>
                  <a:ext uri="{FF2B5EF4-FFF2-40B4-BE49-F238E27FC236}">
                    <a16:creationId xmlns:a16="http://schemas.microsoft.com/office/drawing/2014/main" id="{E2F3B498-3DEF-D3A6-C0DB-FEEC72BCC34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R</a:t>
                </a:r>
              </a:p>
            </p:txBody>
          </p:sp>
        </p:grpSp>
        <p:cxnSp>
          <p:nvCxnSpPr>
            <p:cNvPr id="68" name="Straight Arrow Connector 67">
              <a:extLst>
                <a:ext uri="{FF2B5EF4-FFF2-40B4-BE49-F238E27FC236}">
                  <a16:creationId xmlns:a16="http://schemas.microsoft.com/office/drawing/2014/main" id="{51A62457-8536-E83F-4D3C-DC91C9BDDD27}"/>
                </a:ext>
              </a:extLst>
            </p:cNvPr>
            <p:cNvCxnSpPr/>
            <p:nvPr/>
          </p:nvCxnSpPr>
          <p:spPr>
            <a:xfrm>
              <a:off x="7415526" y="55015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69" name="Curved Connector 68">
              <a:extLst>
                <a:ext uri="{FF2B5EF4-FFF2-40B4-BE49-F238E27FC236}">
                  <a16:creationId xmlns:a16="http://schemas.microsoft.com/office/drawing/2014/main" id="{F19E4C23-88D2-EEA0-2C5F-861D38FEA854}"/>
                </a:ext>
              </a:extLst>
            </p:cNvPr>
            <p:cNvCxnSpPr>
              <a:cxnSpLocks/>
            </p:cNvCxnSpPr>
            <p:nvPr/>
          </p:nvCxnSpPr>
          <p:spPr>
            <a:xfrm rot="5400000">
              <a:off x="7625425" y="4304846"/>
              <a:ext cx="698522" cy="779856"/>
            </a:xfrm>
            <a:prstGeom prst="curvedConnector3">
              <a:avLst>
                <a:gd name="adj1" fmla="val 5000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494E8035-13D9-7C01-FD69-6427793DDD48}"/>
                </a:ext>
              </a:extLst>
            </p:cNvPr>
            <p:cNvCxnSpPr>
              <a:cxnSpLocks/>
              <a:stCxn id="88" idx="0"/>
              <a:endCxn id="87" idx="2"/>
            </p:cNvCxnSpPr>
            <p:nvPr/>
          </p:nvCxnSpPr>
          <p:spPr>
            <a:xfrm rot="16200000" flipV="1">
              <a:off x="7399080" y="3946187"/>
              <a:ext cx="1126848" cy="872266"/>
            </a:xfrm>
            <a:prstGeom prst="curvedConnector3">
              <a:avLst>
                <a:gd name="adj1" fmla="val 33094"/>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8E5522CA-5777-44F5-E800-C99D1AC4E855}"/>
              </a:ext>
            </a:extLst>
          </p:cNvPr>
          <p:cNvSpPr/>
          <p:nvPr/>
        </p:nvSpPr>
        <p:spPr>
          <a:xfrm>
            <a:off x="2700246" y="3750843"/>
            <a:ext cx="1001426" cy="971167"/>
          </a:xfrm>
          <a:prstGeom prst="rect">
            <a:avLst/>
          </a:prstGeom>
          <a:solidFill>
            <a:srgbClr val="FF93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FR</a:t>
            </a:r>
          </a:p>
        </p:txBody>
      </p:sp>
      <p:sp>
        <p:nvSpPr>
          <p:cNvPr id="89" name="Rectangle 88">
            <a:extLst>
              <a:ext uri="{FF2B5EF4-FFF2-40B4-BE49-F238E27FC236}">
                <a16:creationId xmlns:a16="http://schemas.microsoft.com/office/drawing/2014/main" id="{86B731C0-6579-509C-9EC1-C07636998928}"/>
              </a:ext>
            </a:extLst>
          </p:cNvPr>
          <p:cNvSpPr/>
          <p:nvPr/>
        </p:nvSpPr>
        <p:spPr>
          <a:xfrm>
            <a:off x="991199" y="3722841"/>
            <a:ext cx="1001426" cy="971167"/>
          </a:xfrm>
          <a:prstGeom prst="rect">
            <a:avLst/>
          </a:prstGeom>
          <a:solidFill>
            <a:srgbClr val="00B0F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F</a:t>
            </a:r>
          </a:p>
        </p:txBody>
      </p:sp>
      <p:cxnSp>
        <p:nvCxnSpPr>
          <p:cNvPr id="91" name="Straight Arrow Connector 90">
            <a:extLst>
              <a:ext uri="{FF2B5EF4-FFF2-40B4-BE49-F238E27FC236}">
                <a16:creationId xmlns:a16="http://schemas.microsoft.com/office/drawing/2014/main" id="{F6FB0C8B-60DF-C94C-4C9D-215A3056AAFD}"/>
              </a:ext>
            </a:extLst>
          </p:cNvPr>
          <p:cNvCxnSpPr/>
          <p:nvPr/>
        </p:nvCxnSpPr>
        <p:spPr>
          <a:xfrm>
            <a:off x="527651" y="4251407"/>
            <a:ext cx="35168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2" name="Rectangle 91">
            <a:extLst>
              <a:ext uri="{FF2B5EF4-FFF2-40B4-BE49-F238E27FC236}">
                <a16:creationId xmlns:a16="http://schemas.microsoft.com/office/drawing/2014/main" id="{D58C29E9-8CAA-02C7-53FE-BA9E04890CEC}"/>
              </a:ext>
            </a:extLst>
          </p:cNvPr>
          <p:cNvSpPr/>
          <p:nvPr/>
        </p:nvSpPr>
        <p:spPr>
          <a:xfrm>
            <a:off x="363026" y="3662908"/>
            <a:ext cx="53978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F</a:t>
            </a:r>
            <a:endParaRPr lang="en-US" sz="2600" baseline="-25000" dirty="0">
              <a:solidFill>
                <a:schemeClr val="tx1"/>
              </a:solidFill>
              <a:cs typeface="Cambria Math"/>
            </a:endParaRPr>
          </a:p>
        </p:txBody>
      </p:sp>
      <p:cxnSp>
        <p:nvCxnSpPr>
          <p:cNvPr id="93" name="Straight Arrow Connector 92">
            <a:extLst>
              <a:ext uri="{FF2B5EF4-FFF2-40B4-BE49-F238E27FC236}">
                <a16:creationId xmlns:a16="http://schemas.microsoft.com/office/drawing/2014/main" id="{5E05B4A6-C232-1E03-76D3-6B516494E589}"/>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C2F86C89-C8F1-8FCD-0A1F-0CEFA34126EB}"/>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96" name="Rectangle 95">
            <a:extLst>
              <a:ext uri="{FF2B5EF4-FFF2-40B4-BE49-F238E27FC236}">
                <a16:creationId xmlns:a16="http://schemas.microsoft.com/office/drawing/2014/main" id="{3D1D615C-4600-ABE5-5514-95265CD15210}"/>
              </a:ext>
            </a:extLst>
          </p:cNvPr>
          <p:cNvSpPr/>
          <p:nvPr/>
        </p:nvSpPr>
        <p:spPr>
          <a:xfrm>
            <a:off x="1420414" y="4458640"/>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sp>
        <p:nvSpPr>
          <p:cNvPr id="97" name="Rectangle 96">
            <a:extLst>
              <a:ext uri="{FF2B5EF4-FFF2-40B4-BE49-F238E27FC236}">
                <a16:creationId xmlns:a16="http://schemas.microsoft.com/office/drawing/2014/main" id="{2D3CA357-3804-B036-010C-18FD100BA5A1}"/>
              </a:ext>
            </a:extLst>
          </p:cNvPr>
          <p:cNvSpPr/>
          <p:nvPr/>
        </p:nvSpPr>
        <p:spPr>
          <a:xfrm>
            <a:off x="1821262" y="3653876"/>
            <a:ext cx="1102298"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F</a:t>
            </a:r>
          </a:p>
        </p:txBody>
      </p:sp>
      <p:sp>
        <p:nvSpPr>
          <p:cNvPr id="103" name="Rectangle 102">
            <a:extLst>
              <a:ext uri="{FF2B5EF4-FFF2-40B4-BE49-F238E27FC236}">
                <a16:creationId xmlns:a16="http://schemas.microsoft.com/office/drawing/2014/main" id="{98030EA2-E236-34D8-E3CA-3D1229926604}"/>
              </a:ext>
            </a:extLst>
          </p:cNvPr>
          <p:cNvSpPr/>
          <p:nvPr/>
        </p:nvSpPr>
        <p:spPr>
          <a:xfrm>
            <a:off x="4300956" y="2163276"/>
            <a:ext cx="1001426" cy="971168"/>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R</a:t>
            </a:r>
            <a:endParaRPr lang="en-US" sz="3600" dirty="0">
              <a:solidFill>
                <a:schemeClr val="tx1"/>
              </a:solidFill>
              <a:cs typeface="Cambria Math"/>
            </a:endParaRPr>
          </a:p>
        </p:txBody>
      </p:sp>
      <p:cxnSp>
        <p:nvCxnSpPr>
          <p:cNvPr id="105" name="Straight Arrow Connector 104">
            <a:extLst>
              <a:ext uri="{FF2B5EF4-FFF2-40B4-BE49-F238E27FC236}">
                <a16:creationId xmlns:a16="http://schemas.microsoft.com/office/drawing/2014/main" id="{40278120-A4E5-3C3F-F3BB-92E7B8AA6B1D}"/>
              </a:ext>
            </a:extLst>
          </p:cNvPr>
          <p:cNvCxnSpPr/>
          <p:nvPr/>
        </p:nvCxnSpPr>
        <p:spPr>
          <a:xfrm>
            <a:off x="3750870" y="2641073"/>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1FAA3E01-01BD-C8EC-AE39-29608F1CF971}"/>
                  </a:ext>
                </a:extLst>
              </p:cNvPr>
              <p:cNvSpPr/>
              <p:nvPr/>
            </p:nvSpPr>
            <p:spPr>
              <a:xfrm>
                <a:off x="3493421" y="2023939"/>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𝑅</m:t>
                      </m:r>
                    </m:oMath>
                  </m:oMathPara>
                </a14:m>
                <a:endParaRPr lang="en-US" sz="2600" baseline="-25000" dirty="0">
                  <a:solidFill>
                    <a:schemeClr val="tx1"/>
                  </a:solidFill>
                  <a:cs typeface="Cambria Math"/>
                </a:endParaRPr>
              </a:p>
            </p:txBody>
          </p:sp>
        </mc:Choice>
        <mc:Fallback xmlns="">
          <p:sp>
            <p:nvSpPr>
              <p:cNvPr id="106" name="Rectangle 105">
                <a:extLst>
                  <a:ext uri="{FF2B5EF4-FFF2-40B4-BE49-F238E27FC236}">
                    <a16:creationId xmlns:a16="http://schemas.microsoft.com/office/drawing/2014/main" id="{1FAA3E01-01BD-C8EC-AE39-29608F1CF971}"/>
                  </a:ext>
                </a:extLst>
              </p:cNvPr>
              <p:cNvSpPr>
                <a:spLocks noRot="1" noChangeAspect="1" noMove="1" noResize="1" noEditPoints="1" noAdjustHandles="1" noChangeArrowheads="1" noChangeShapeType="1" noTextEdit="1"/>
              </p:cNvSpPr>
              <p:nvPr/>
            </p:nvSpPr>
            <p:spPr>
              <a:xfrm>
                <a:off x="3493421" y="2023939"/>
                <a:ext cx="1102299" cy="722022"/>
              </a:xfrm>
              <a:prstGeom prst="rect">
                <a:avLst/>
              </a:prstGeom>
              <a:blipFill>
                <a:blip r:embed="rId8"/>
                <a:stretch>
                  <a:fillRect/>
                </a:stretch>
              </a:blipFill>
              <a:ln>
                <a:no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AD30C23C-ABF0-1DAD-D5E9-7DB714D45A36}"/>
              </a:ext>
            </a:extLst>
          </p:cNvPr>
          <p:cNvCxnSpPr>
            <a:cxnSpLocks/>
          </p:cNvCxnSpPr>
          <p:nvPr/>
        </p:nvCxnSpPr>
        <p:spPr>
          <a:xfrm>
            <a:off x="5340482" y="2657390"/>
            <a:ext cx="415639"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08" name="Rectangle 107">
            <a:extLst>
              <a:ext uri="{FF2B5EF4-FFF2-40B4-BE49-F238E27FC236}">
                <a16:creationId xmlns:a16="http://schemas.microsoft.com/office/drawing/2014/main" id="{65F567BC-B013-3374-AFB4-33156528E48D}"/>
              </a:ext>
            </a:extLst>
          </p:cNvPr>
          <p:cNvSpPr/>
          <p:nvPr/>
        </p:nvSpPr>
        <p:spPr>
          <a:xfrm>
            <a:off x="4999037" y="1960923"/>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R</a:t>
            </a:r>
            <a:endParaRPr lang="en-US" sz="2400" baseline="-25000" dirty="0">
              <a:solidFill>
                <a:schemeClr val="tx1"/>
              </a:solidFill>
              <a:cs typeface="Cambria Math"/>
            </a:endParaRPr>
          </a:p>
        </p:txBody>
      </p:sp>
      <p:sp>
        <p:nvSpPr>
          <p:cNvPr id="112" name="Rectangle 111">
            <a:extLst>
              <a:ext uri="{FF2B5EF4-FFF2-40B4-BE49-F238E27FC236}">
                <a16:creationId xmlns:a16="http://schemas.microsoft.com/office/drawing/2014/main" id="{6E5FEDAC-C67E-2E33-B61F-223E5C44577C}"/>
              </a:ext>
            </a:extLst>
          </p:cNvPr>
          <p:cNvSpPr/>
          <p:nvPr/>
        </p:nvSpPr>
        <p:spPr>
          <a:xfrm>
            <a:off x="3110991" y="4494365"/>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pic>
        <p:nvPicPr>
          <p:cNvPr id="154" name="Graphic 153" descr="Rat with solid fill">
            <a:extLst>
              <a:ext uri="{FF2B5EF4-FFF2-40B4-BE49-F238E27FC236}">
                <a16:creationId xmlns:a16="http://schemas.microsoft.com/office/drawing/2014/main" id="{80B9ED09-860F-9FD2-9CD8-AF4D8A8DCA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0491" y="2179444"/>
            <a:ext cx="1298367" cy="1298367"/>
          </a:xfrm>
          <a:prstGeom prst="rect">
            <a:avLst/>
          </a:prstGeom>
        </p:spPr>
      </p:pic>
      <p:pic>
        <p:nvPicPr>
          <p:cNvPr id="155" name="Picture 2">
            <a:extLst>
              <a:ext uri="{FF2B5EF4-FFF2-40B4-BE49-F238E27FC236}">
                <a16:creationId xmlns:a16="http://schemas.microsoft.com/office/drawing/2014/main" id="{2F44F615-84DA-2878-A744-D823BEEA41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6517" y="4083664"/>
            <a:ext cx="1086314" cy="610344"/>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44DB800D-4C4D-7D15-8C3B-998083D793B1}"/>
              </a:ext>
            </a:extLst>
          </p:cNvPr>
          <p:cNvCxnSpPr>
            <a:cxnSpLocks/>
          </p:cNvCxnSpPr>
          <p:nvPr/>
        </p:nvCxnSpPr>
        <p:spPr>
          <a:xfrm>
            <a:off x="3493421" y="4736990"/>
            <a:ext cx="0" cy="363923"/>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 name="Straight Arrow Connector 2">
            <a:extLst>
              <a:ext uri="{FF2B5EF4-FFF2-40B4-BE49-F238E27FC236}">
                <a16:creationId xmlns:a16="http://schemas.microsoft.com/office/drawing/2014/main" id="{25EEA920-F26B-068F-15DD-1E407BC72EE0}"/>
              </a:ext>
            </a:extLst>
          </p:cNvPr>
          <p:cNvCxnSpPr>
            <a:cxnSpLocks/>
          </p:cNvCxnSpPr>
          <p:nvPr/>
        </p:nvCxnSpPr>
        <p:spPr>
          <a:xfrm>
            <a:off x="1773611" y="4722010"/>
            <a:ext cx="0" cy="359354"/>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pic>
        <p:nvPicPr>
          <p:cNvPr id="4" name="Graphic 3" descr="Woman with solid fill">
            <a:extLst>
              <a:ext uri="{FF2B5EF4-FFF2-40B4-BE49-F238E27FC236}">
                <a16:creationId xmlns:a16="http://schemas.microsoft.com/office/drawing/2014/main" id="{7D574128-6454-FDDA-9C9E-542FA9C8377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12474" y="5491738"/>
            <a:ext cx="914400" cy="914400"/>
          </a:xfrm>
          <a:prstGeom prst="rect">
            <a:avLst/>
          </a:prstGeom>
        </p:spPr>
      </p:pic>
      <p:sp>
        <p:nvSpPr>
          <p:cNvPr id="5" name="Rectangle 4">
            <a:extLst>
              <a:ext uri="{FF2B5EF4-FFF2-40B4-BE49-F238E27FC236}">
                <a16:creationId xmlns:a16="http://schemas.microsoft.com/office/drawing/2014/main" id="{E0EBD0C8-0D82-7214-CCC6-2D358AD39495}"/>
              </a:ext>
            </a:extLst>
          </p:cNvPr>
          <p:cNvSpPr/>
          <p:nvPr/>
        </p:nvSpPr>
        <p:spPr>
          <a:xfrm>
            <a:off x="4384431" y="3765823"/>
            <a:ext cx="1001426" cy="971167"/>
          </a:xfrm>
          <a:prstGeom prst="rect">
            <a:avLst/>
          </a:prstGeom>
          <a:solidFill>
            <a:schemeClr val="accent2"/>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FF</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DC63B50-2392-9988-30AF-B32D262D59A6}"/>
                  </a:ext>
                </a:extLst>
              </p:cNvPr>
              <p:cNvSpPr/>
              <p:nvPr/>
            </p:nvSpPr>
            <p:spPr>
              <a:xfrm>
                <a:off x="3551733" y="3641378"/>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𝛿</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𝐹</m:t>
                      </m:r>
                    </m:oMath>
                  </m:oMathPara>
                </a14:m>
                <a:endParaRPr lang="en-US" sz="2600" baseline="-25000" dirty="0">
                  <a:solidFill>
                    <a:schemeClr val="tx1"/>
                  </a:solidFill>
                  <a:cs typeface="Cambria Math"/>
                </a:endParaRPr>
              </a:p>
            </p:txBody>
          </p:sp>
        </mc:Choice>
        <mc:Fallback xmlns="">
          <p:sp>
            <p:nvSpPr>
              <p:cNvPr id="6" name="Rectangle 5">
                <a:extLst>
                  <a:ext uri="{FF2B5EF4-FFF2-40B4-BE49-F238E27FC236}">
                    <a16:creationId xmlns:a16="http://schemas.microsoft.com/office/drawing/2014/main" id="{7DC63B50-2392-9988-30AF-B32D262D59A6}"/>
                  </a:ext>
                </a:extLst>
              </p:cNvPr>
              <p:cNvSpPr>
                <a:spLocks noRot="1" noChangeAspect="1" noMove="1" noResize="1" noEditPoints="1" noAdjustHandles="1" noChangeArrowheads="1" noChangeShapeType="1" noTextEdit="1"/>
              </p:cNvSpPr>
              <p:nvPr/>
            </p:nvSpPr>
            <p:spPr>
              <a:xfrm>
                <a:off x="3551733" y="3641378"/>
                <a:ext cx="1102299" cy="722022"/>
              </a:xfrm>
              <a:prstGeom prst="rect">
                <a:avLst/>
              </a:prstGeom>
              <a:blipFill>
                <a:blip r:embed="rId14"/>
                <a:stretch>
                  <a:fillRect/>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72E8561-98F9-6F36-78C8-51F0B68A27DB}"/>
              </a:ext>
            </a:extLst>
          </p:cNvPr>
          <p:cNvGrpSpPr/>
          <p:nvPr/>
        </p:nvGrpSpPr>
        <p:grpSpPr>
          <a:xfrm>
            <a:off x="283567" y="4977192"/>
            <a:ext cx="3856177" cy="1491365"/>
            <a:chOff x="2919730" y="1794221"/>
            <a:chExt cx="4532942" cy="1879903"/>
          </a:xfrm>
        </p:grpSpPr>
        <p:grpSp>
          <p:nvGrpSpPr>
            <p:cNvPr id="8" name="Group 7">
              <a:extLst>
                <a:ext uri="{FF2B5EF4-FFF2-40B4-BE49-F238E27FC236}">
                  <a16:creationId xmlns:a16="http://schemas.microsoft.com/office/drawing/2014/main" id="{9D9AD35A-A807-1576-F636-F73BCDB3DFE2}"/>
                </a:ext>
              </a:extLst>
            </p:cNvPr>
            <p:cNvGrpSpPr/>
            <p:nvPr/>
          </p:nvGrpSpPr>
          <p:grpSpPr>
            <a:xfrm>
              <a:off x="2919730" y="1794221"/>
              <a:ext cx="4532942" cy="1857320"/>
              <a:chOff x="2796183" y="1116339"/>
              <a:chExt cx="4532942" cy="1857320"/>
            </a:xfrm>
          </p:grpSpPr>
          <p:grpSp>
            <p:nvGrpSpPr>
              <p:cNvPr id="11" name="Group 10">
                <a:extLst>
                  <a:ext uri="{FF2B5EF4-FFF2-40B4-BE49-F238E27FC236}">
                    <a16:creationId xmlns:a16="http://schemas.microsoft.com/office/drawing/2014/main" id="{76E073D5-DE67-FC47-F9CC-8E1E1C3BF9D9}"/>
                  </a:ext>
                </a:extLst>
              </p:cNvPr>
              <p:cNvGrpSpPr/>
              <p:nvPr/>
            </p:nvGrpSpPr>
            <p:grpSpPr>
              <a:xfrm>
                <a:off x="4533316" y="1676279"/>
                <a:ext cx="2795809" cy="1297380"/>
                <a:chOff x="3421375" y="2147089"/>
                <a:chExt cx="2795809" cy="1297380"/>
              </a:xfrm>
            </p:grpSpPr>
            <p:grpSp>
              <p:nvGrpSpPr>
                <p:cNvPr id="18" name="Group 17">
                  <a:extLst>
                    <a:ext uri="{FF2B5EF4-FFF2-40B4-BE49-F238E27FC236}">
                      <a16:creationId xmlns:a16="http://schemas.microsoft.com/office/drawing/2014/main" id="{6BB58946-A624-CC38-E409-E0A040B8368C}"/>
                    </a:ext>
                  </a:extLst>
                </p:cNvPr>
                <p:cNvGrpSpPr/>
                <p:nvPr/>
              </p:nvGrpSpPr>
              <p:grpSpPr>
                <a:xfrm>
                  <a:off x="3421375" y="2147089"/>
                  <a:ext cx="2795809" cy="1297380"/>
                  <a:chOff x="3447749" y="2649828"/>
                  <a:chExt cx="2002397" cy="861722"/>
                </a:xfrm>
              </p:grpSpPr>
              <p:graphicFrame>
                <p:nvGraphicFramePr>
                  <p:cNvPr id="20" name="Object 19">
                    <a:extLst>
                      <a:ext uri="{FF2B5EF4-FFF2-40B4-BE49-F238E27FC236}">
                        <a16:creationId xmlns:a16="http://schemas.microsoft.com/office/drawing/2014/main" id="{ED1D87BD-DB41-BA69-B1C4-D0082AD100A7}"/>
                      </a:ext>
                    </a:extLst>
                  </p:cNvPr>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name="Equation" r:id="rId15" imgW="114300" imgH="165100" progId="Equation.3">
                          <p:embed/>
                        </p:oleObj>
                      </mc:Choice>
                      <mc:Fallback>
                        <p:oleObj name="Equation" r:id="rId15" imgW="114300" imgH="165100" progId="Equation.3">
                          <p:embed/>
                          <p:pic>
                            <p:nvPicPr>
                              <p:cNvPr id="20" name="Object 19">
                                <a:extLst>
                                  <a:ext uri="{FF2B5EF4-FFF2-40B4-BE49-F238E27FC236}">
                                    <a16:creationId xmlns:a16="http://schemas.microsoft.com/office/drawing/2014/main" id="{ED1D87BD-DB41-BA69-B1C4-D0082AD100A7}"/>
                                  </a:ext>
                                </a:extLst>
                              </p:cNvPr>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25" name="Rectangle 24">
                    <a:extLst>
                      <a:ext uri="{FF2B5EF4-FFF2-40B4-BE49-F238E27FC236}">
                        <a16:creationId xmlns:a16="http://schemas.microsoft.com/office/drawing/2014/main" id="{345484DD-3255-19C0-6713-F0E058E242F2}"/>
                      </a:ext>
                    </a:extLst>
                  </p:cNvPr>
                  <p:cNvSpPr/>
                  <p:nvPr/>
                </p:nvSpPr>
                <p:spPr>
                  <a:xfrm>
                    <a:off x="3447749" y="2649828"/>
                    <a:ext cx="928036" cy="37296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l-GR" sz="2600" dirty="0">
                        <a:solidFill>
                          <a:schemeClr val="tx1"/>
                        </a:solidFill>
                        <a:cs typeface="Cambria Math"/>
                      </a:rPr>
                      <a:t>β</a:t>
                    </a:r>
                    <a:r>
                      <a:rPr lang="en-US" sz="2600" baseline="-25000" dirty="0">
                        <a:solidFill>
                          <a:schemeClr val="tx1"/>
                        </a:solidFill>
                        <a:cs typeface="Cambria Math"/>
                      </a:rPr>
                      <a:t>H</a:t>
                    </a:r>
                  </a:p>
                </p:txBody>
              </p:sp>
              <p:cxnSp>
                <p:nvCxnSpPr>
                  <p:cNvPr id="22" name="Straight Arrow Connector 21">
                    <a:extLst>
                      <a:ext uri="{FF2B5EF4-FFF2-40B4-BE49-F238E27FC236}">
                        <a16:creationId xmlns:a16="http://schemas.microsoft.com/office/drawing/2014/main" id="{BDB12BDF-5060-35E7-3202-07B847F99AE5}"/>
                      </a:ext>
                    </a:extLst>
                  </p:cNvPr>
                  <p:cNvCxnSpPr/>
                  <p:nvPr/>
                </p:nvCxnSpPr>
                <p:spPr>
                  <a:xfrm>
                    <a:off x="3741907" y="3070643"/>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F53E4AF8-229E-6192-8566-0FDBF5E6A9B0}"/>
                      </a:ext>
                    </a:extLst>
                  </p:cNvPr>
                  <p:cNvCxnSpPr/>
                  <p:nvPr/>
                </p:nvCxnSpPr>
                <p:spPr>
                  <a:xfrm>
                    <a:off x="5093168" y="3100005"/>
                    <a:ext cx="356978"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grpSp>
            <p:sp>
              <p:nvSpPr>
                <p:cNvPr id="19" name="Rectangle 18">
                  <a:extLst>
                    <a:ext uri="{FF2B5EF4-FFF2-40B4-BE49-F238E27FC236}">
                      <a16:creationId xmlns:a16="http://schemas.microsoft.com/office/drawing/2014/main" id="{566AB468-1CC4-BE2C-344A-26CA9F8958B4}"/>
                    </a:ext>
                  </a:extLst>
                </p:cNvPr>
                <p:cNvSpPr/>
                <p:nvPr/>
              </p:nvSpPr>
              <p:spPr>
                <a:xfrm>
                  <a:off x="4466019" y="2220287"/>
                  <a:ext cx="1177178" cy="1224181"/>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H</a:t>
                  </a:r>
                </a:p>
              </p:txBody>
            </p:sp>
          </p:grpSp>
          <p:cxnSp>
            <p:nvCxnSpPr>
              <p:cNvPr id="12" name="Straight Arrow Connector 11">
                <a:extLst>
                  <a:ext uri="{FF2B5EF4-FFF2-40B4-BE49-F238E27FC236}">
                    <a16:creationId xmlns:a16="http://schemas.microsoft.com/office/drawing/2014/main" id="{73C50B2A-4CA8-B8B0-FC1C-7E9B43E44091}"/>
                  </a:ext>
                </a:extLst>
              </p:cNvPr>
              <p:cNvCxnSpPr>
                <a:cxnSpLocks/>
              </p:cNvCxnSpPr>
              <p:nvPr/>
            </p:nvCxnSpPr>
            <p:spPr>
              <a:xfrm flipV="1">
                <a:off x="3900980" y="1359386"/>
                <a:ext cx="0" cy="437721"/>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A11FFA5-A5EB-4FCD-84CD-537113C0CD3A}"/>
                  </a:ext>
                </a:extLst>
              </p:cNvPr>
              <p:cNvCxnSpPr/>
              <p:nvPr/>
            </p:nvCxnSpPr>
            <p:spPr>
              <a:xfrm>
                <a:off x="3106567" y="2319491"/>
                <a:ext cx="41340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E96CB4DA-7E3F-B8B2-7971-A79E843ABA1B}"/>
                  </a:ext>
                </a:extLst>
              </p:cNvPr>
              <p:cNvSpPr/>
              <p:nvPr/>
            </p:nvSpPr>
            <p:spPr>
              <a:xfrm>
                <a:off x="2796183" y="1694594"/>
                <a:ext cx="625923" cy="66618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err="1">
                    <a:solidFill>
                      <a:schemeClr val="tx1"/>
                    </a:solidFill>
                    <a:cs typeface="Cambria Math"/>
                  </a:rPr>
                  <a:t>b</a:t>
                </a:r>
                <a:r>
                  <a:rPr lang="en-US" sz="2600" baseline="-25000" dirty="0" err="1">
                    <a:solidFill>
                      <a:schemeClr val="tx1"/>
                    </a:solidFill>
                    <a:cs typeface="Cambria Math"/>
                  </a:rPr>
                  <a:t>H</a:t>
                </a:r>
                <a:endParaRPr lang="en-US" sz="2600" baseline="-25000" dirty="0">
                  <a:solidFill>
                    <a:schemeClr val="tx1"/>
                  </a:solidFill>
                  <a:cs typeface="Cambria Math"/>
                </a:endParaRPr>
              </a:p>
            </p:txBody>
          </p:sp>
          <p:sp>
            <p:nvSpPr>
              <p:cNvPr id="16" name="Rectangle 15">
                <a:extLst>
                  <a:ext uri="{FF2B5EF4-FFF2-40B4-BE49-F238E27FC236}">
                    <a16:creationId xmlns:a16="http://schemas.microsoft.com/office/drawing/2014/main" id="{D4F035DD-9280-146C-AE4C-9F283287404A}"/>
                  </a:ext>
                </a:extLst>
              </p:cNvPr>
              <p:cNvSpPr/>
              <p:nvPr/>
            </p:nvSpPr>
            <p:spPr>
              <a:xfrm>
                <a:off x="3200958" y="1116339"/>
                <a:ext cx="782487" cy="47635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grpSp>
        <p:sp>
          <p:nvSpPr>
            <p:cNvPr id="10" name="Rectangle 9">
              <a:extLst>
                <a:ext uri="{FF2B5EF4-FFF2-40B4-BE49-F238E27FC236}">
                  <a16:creationId xmlns:a16="http://schemas.microsoft.com/office/drawing/2014/main" id="{F60C23DE-8C68-C06A-A9D7-B98839E966A8}"/>
                </a:ext>
              </a:extLst>
            </p:cNvPr>
            <p:cNvSpPr/>
            <p:nvPr/>
          </p:nvSpPr>
          <p:spPr>
            <a:xfrm>
              <a:off x="3765454" y="2449944"/>
              <a:ext cx="1177178" cy="1224180"/>
            </a:xfrm>
            <a:prstGeom prst="rect">
              <a:avLst/>
            </a:prstGeom>
            <a:solidFill>
              <a:srgbClr val="00E867"/>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S</a:t>
              </a:r>
              <a:r>
                <a:rPr lang="en-US" sz="3600" baseline="-25000" dirty="0">
                  <a:solidFill>
                    <a:schemeClr val="tx1"/>
                  </a:solidFill>
                  <a:cs typeface="Cambria Math"/>
                </a:rPr>
                <a:t>H</a:t>
              </a:r>
            </a:p>
          </p:txBody>
        </p:sp>
      </p:grpSp>
      <p:cxnSp>
        <p:nvCxnSpPr>
          <p:cNvPr id="26" name="Straight Arrow Connector 25">
            <a:extLst>
              <a:ext uri="{FF2B5EF4-FFF2-40B4-BE49-F238E27FC236}">
                <a16:creationId xmlns:a16="http://schemas.microsoft.com/office/drawing/2014/main" id="{C41FE105-F4CD-0F8D-6EF8-4FFE87B5FB0E}"/>
              </a:ext>
            </a:extLst>
          </p:cNvPr>
          <p:cNvCxnSpPr>
            <a:cxnSpLocks/>
          </p:cNvCxnSpPr>
          <p:nvPr/>
        </p:nvCxnSpPr>
        <p:spPr>
          <a:xfrm>
            <a:off x="5402314" y="4326948"/>
            <a:ext cx="482156"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A177CBF0-11D4-453C-D322-FE012619156B}"/>
              </a:ext>
            </a:extLst>
          </p:cNvPr>
          <p:cNvSpPr/>
          <p:nvPr/>
        </p:nvSpPr>
        <p:spPr>
          <a:xfrm>
            <a:off x="4981552" y="3671129"/>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F</a:t>
            </a:r>
            <a:endParaRPr lang="en-US" sz="2400" baseline="-25000" dirty="0">
              <a:solidFill>
                <a:schemeClr val="tx1"/>
              </a:solidFill>
              <a:cs typeface="Cambria Math"/>
            </a:endParaRPr>
          </a:p>
        </p:txBody>
      </p:sp>
      <p:cxnSp>
        <p:nvCxnSpPr>
          <p:cNvPr id="28" name="Curved Connector 27">
            <a:extLst>
              <a:ext uri="{FF2B5EF4-FFF2-40B4-BE49-F238E27FC236}">
                <a16:creationId xmlns:a16="http://schemas.microsoft.com/office/drawing/2014/main" id="{709D3241-63CE-3263-B4A6-3F6AC4F50677}"/>
              </a:ext>
            </a:extLst>
          </p:cNvPr>
          <p:cNvCxnSpPr>
            <a:cxnSpLocks/>
            <a:stCxn id="5" idx="2"/>
            <a:endCxn id="25" idx="0"/>
          </p:cNvCxnSpPr>
          <p:nvPr/>
        </p:nvCxnSpPr>
        <p:spPr>
          <a:xfrm rot="5400000">
            <a:off x="3256614" y="3792874"/>
            <a:ext cx="684414" cy="2572647"/>
          </a:xfrm>
          <a:prstGeom prst="curvedConnector3">
            <a:avLst>
              <a:gd name="adj1" fmla="val 72268"/>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C7360B-BF0E-8999-09E8-7FD6BA7F8B7C}"/>
              </a:ext>
            </a:extLst>
          </p:cNvPr>
          <p:cNvCxnSpPr/>
          <p:nvPr/>
        </p:nvCxnSpPr>
        <p:spPr>
          <a:xfrm>
            <a:off x="3795707" y="4363400"/>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0" name="Curved Connector 29">
            <a:extLst>
              <a:ext uri="{FF2B5EF4-FFF2-40B4-BE49-F238E27FC236}">
                <a16:creationId xmlns:a16="http://schemas.microsoft.com/office/drawing/2014/main" id="{83E04361-0609-C0D1-C406-8BB76DE67341}"/>
              </a:ext>
            </a:extLst>
          </p:cNvPr>
          <p:cNvCxnSpPr>
            <a:cxnSpLocks/>
            <a:stCxn id="39" idx="3"/>
          </p:cNvCxnSpPr>
          <p:nvPr/>
        </p:nvCxnSpPr>
        <p:spPr>
          <a:xfrm>
            <a:off x="3667649" y="2665028"/>
            <a:ext cx="435233" cy="1148083"/>
          </a:xfrm>
          <a:prstGeom prst="curvedConnector2">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6C995A8B-D852-E789-7B6B-E32384C895B5}"/>
              </a:ext>
            </a:extLst>
          </p:cNvPr>
          <p:cNvSpPr/>
          <p:nvPr/>
        </p:nvSpPr>
        <p:spPr>
          <a:xfrm>
            <a:off x="2666223" y="2179444"/>
            <a:ext cx="1001426" cy="971168"/>
          </a:xfrm>
          <a:prstGeom prst="rect">
            <a:avLst/>
          </a:prstGeom>
          <a:solidFill>
            <a:srgbClr val="FF6666"/>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I</a:t>
            </a:r>
            <a:r>
              <a:rPr lang="en-US" sz="3600" baseline="-25000" dirty="0">
                <a:solidFill>
                  <a:schemeClr val="tx1"/>
                </a:solidFill>
                <a:cs typeface="Cambria Math"/>
              </a:rPr>
              <a:t>R</a:t>
            </a:r>
          </a:p>
        </p:txBody>
      </p:sp>
      <p:sp>
        <p:nvSpPr>
          <p:cNvPr id="43" name="Title 1">
            <a:extLst>
              <a:ext uri="{FF2B5EF4-FFF2-40B4-BE49-F238E27FC236}">
                <a16:creationId xmlns:a16="http://schemas.microsoft.com/office/drawing/2014/main" id="{15876674-9AE2-071A-8A4B-166052DE3F3B}"/>
              </a:ext>
            </a:extLst>
          </p:cNvPr>
          <p:cNvSpPr txBox="1">
            <a:spLocks/>
          </p:cNvSpPr>
          <p:nvPr/>
        </p:nvSpPr>
        <p:spPr>
          <a:xfrm>
            <a:off x="8528775" y="3130113"/>
            <a:ext cx="2430453" cy="1581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dirty="0">
                <a:solidFill>
                  <a:srgbClr val="C00000"/>
                </a:solidFill>
                <a:latin typeface="+mn-lt"/>
              </a:rPr>
              <a:t>How many equations would we need to model this system?</a:t>
            </a:r>
          </a:p>
        </p:txBody>
      </p:sp>
      <p:sp>
        <p:nvSpPr>
          <p:cNvPr id="44" name="Rectangle 43">
            <a:extLst>
              <a:ext uri="{FF2B5EF4-FFF2-40B4-BE49-F238E27FC236}">
                <a16:creationId xmlns:a16="http://schemas.microsoft.com/office/drawing/2014/main" id="{1CF23C93-63AC-9C02-4472-388AC1798490}"/>
              </a:ext>
            </a:extLst>
          </p:cNvPr>
          <p:cNvSpPr/>
          <p:nvPr/>
        </p:nvSpPr>
        <p:spPr>
          <a:xfrm>
            <a:off x="4384431" y="5497390"/>
            <a:ext cx="1001426" cy="971167"/>
          </a:xfrm>
          <a:prstGeom prst="rect">
            <a:avLst/>
          </a:prstGeom>
          <a:solidFill>
            <a:schemeClr val="accen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dirty="0">
                <a:solidFill>
                  <a:schemeClr val="tx1"/>
                </a:solidFill>
                <a:cs typeface="Cambria Math"/>
              </a:rPr>
              <a:t>R</a:t>
            </a:r>
            <a:r>
              <a:rPr lang="en-US" sz="3600" baseline="-25000" dirty="0">
                <a:solidFill>
                  <a:schemeClr val="tx1"/>
                </a:solidFill>
                <a:cs typeface="Cambria Math"/>
              </a:rPr>
              <a:t>H</a:t>
            </a: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D2122BA2-C200-1B6B-26C7-4F9DE3F4BB70}"/>
                  </a:ext>
                </a:extLst>
              </p:cNvPr>
              <p:cNvSpPr/>
              <p:nvPr/>
            </p:nvSpPr>
            <p:spPr>
              <a:xfrm>
                <a:off x="3478515" y="5299364"/>
                <a:ext cx="1102299" cy="72202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𝜎</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𝐻</m:t>
                      </m:r>
                    </m:oMath>
                  </m:oMathPara>
                </a14:m>
                <a:endParaRPr lang="en-US" sz="2600" baseline="-25000" dirty="0">
                  <a:solidFill>
                    <a:schemeClr val="tx1"/>
                  </a:solidFill>
                  <a:cs typeface="Cambria Math"/>
                </a:endParaRPr>
              </a:p>
            </p:txBody>
          </p:sp>
        </mc:Choice>
        <mc:Fallback xmlns="">
          <p:sp>
            <p:nvSpPr>
              <p:cNvPr id="54" name="Rectangle 53">
                <a:extLst>
                  <a:ext uri="{FF2B5EF4-FFF2-40B4-BE49-F238E27FC236}">
                    <a16:creationId xmlns:a16="http://schemas.microsoft.com/office/drawing/2014/main" id="{D2122BA2-C200-1B6B-26C7-4F9DE3F4BB70}"/>
                  </a:ext>
                </a:extLst>
              </p:cNvPr>
              <p:cNvSpPr>
                <a:spLocks noRot="1" noChangeAspect="1" noMove="1" noResize="1" noEditPoints="1" noAdjustHandles="1" noChangeArrowheads="1" noChangeShapeType="1" noTextEdit="1"/>
              </p:cNvSpPr>
              <p:nvPr/>
            </p:nvSpPr>
            <p:spPr>
              <a:xfrm>
                <a:off x="3478515" y="5299364"/>
                <a:ext cx="1102299" cy="722022"/>
              </a:xfrm>
              <a:prstGeom prst="rect">
                <a:avLst/>
              </a:prstGeom>
              <a:blipFill>
                <a:blip r:embed="rId16"/>
                <a:stretch>
                  <a:fillRect/>
                </a:stretch>
              </a:blipFill>
              <a:ln>
                <a:noFill/>
              </a:ln>
            </p:spPr>
            <p:txBody>
              <a:bodyPr/>
              <a:lstStyle/>
              <a:p>
                <a:r>
                  <a:rPr lang="en-US">
                    <a:noFill/>
                  </a:rPr>
                  <a:t> </a:t>
                </a:r>
              </a:p>
            </p:txBody>
          </p:sp>
        </mc:Fallback>
      </mc:AlternateContent>
      <p:sp>
        <p:nvSpPr>
          <p:cNvPr id="55" name="Rectangle 54">
            <a:extLst>
              <a:ext uri="{FF2B5EF4-FFF2-40B4-BE49-F238E27FC236}">
                <a16:creationId xmlns:a16="http://schemas.microsoft.com/office/drawing/2014/main" id="{4D86FF3C-4E74-A124-9726-F802BB30B020}"/>
              </a:ext>
            </a:extLst>
          </p:cNvPr>
          <p:cNvSpPr/>
          <p:nvPr/>
        </p:nvSpPr>
        <p:spPr>
          <a:xfrm>
            <a:off x="4960783" y="5400967"/>
            <a:ext cx="1229614" cy="722021"/>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cxnSp>
        <p:nvCxnSpPr>
          <p:cNvPr id="56" name="Straight Arrow Connector 55">
            <a:extLst>
              <a:ext uri="{FF2B5EF4-FFF2-40B4-BE49-F238E27FC236}">
                <a16:creationId xmlns:a16="http://schemas.microsoft.com/office/drawing/2014/main" id="{D403B2EA-5598-EB97-2011-4127BCFD7FAE}"/>
              </a:ext>
            </a:extLst>
          </p:cNvPr>
          <p:cNvCxnSpPr/>
          <p:nvPr/>
        </p:nvCxnSpPr>
        <p:spPr>
          <a:xfrm>
            <a:off x="5402314" y="6050547"/>
            <a:ext cx="424010" cy="0"/>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31" name="Curved Connector 30">
            <a:extLst>
              <a:ext uri="{FF2B5EF4-FFF2-40B4-BE49-F238E27FC236}">
                <a16:creationId xmlns:a16="http://schemas.microsoft.com/office/drawing/2014/main" id="{0D5835DD-FCFD-9BB4-AEAA-8B9123297FBE}"/>
              </a:ext>
            </a:extLst>
          </p:cNvPr>
          <p:cNvCxnSpPr>
            <a:cxnSpLocks/>
          </p:cNvCxnSpPr>
          <p:nvPr/>
        </p:nvCxnSpPr>
        <p:spPr>
          <a:xfrm rot="5400000" flipH="1">
            <a:off x="1322955" y="4669789"/>
            <a:ext cx="750457" cy="2867173"/>
          </a:xfrm>
          <a:prstGeom prst="curvedConnector4">
            <a:avLst>
              <a:gd name="adj1" fmla="val -30461"/>
              <a:gd name="adj2" fmla="val 10797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DF329E9D-2F3A-317C-2C3F-190E3851CF80}"/>
              </a:ext>
            </a:extLst>
          </p:cNvPr>
          <p:cNvCxnSpPr>
            <a:cxnSpLocks/>
          </p:cNvCxnSpPr>
          <p:nvPr/>
        </p:nvCxnSpPr>
        <p:spPr>
          <a:xfrm rot="5400000" flipH="1">
            <a:off x="2116917" y="3915387"/>
            <a:ext cx="768374" cy="4601577"/>
          </a:xfrm>
          <a:prstGeom prst="curvedConnector4">
            <a:avLst>
              <a:gd name="adj1" fmla="val -29751"/>
              <a:gd name="adj2" fmla="val 102088"/>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12903796-9D31-CA8B-1265-48A295CEF1C8}"/>
              </a:ext>
            </a:extLst>
          </p:cNvPr>
          <p:cNvCxnSpPr>
            <a:cxnSpLocks/>
            <a:stCxn id="10" idx="2"/>
            <a:endCxn id="15" idx="1"/>
          </p:cNvCxnSpPr>
          <p:nvPr/>
        </p:nvCxnSpPr>
        <p:spPr>
          <a:xfrm rot="5400000" flipH="1">
            <a:off x="509466" y="5474285"/>
            <a:ext cx="768374" cy="1220171"/>
          </a:xfrm>
          <a:prstGeom prst="curvedConnector4">
            <a:avLst>
              <a:gd name="adj1" fmla="val -29751"/>
              <a:gd name="adj2" fmla="val 118735"/>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C0B4E3F6-299F-5E48-C977-B0FC282B0E8E}"/>
                  </a:ext>
                </a:extLst>
              </p:cNvPr>
              <p:cNvSpPr/>
              <p:nvPr/>
            </p:nvSpPr>
            <p:spPr>
              <a:xfrm>
                <a:off x="2468867" y="6450989"/>
                <a:ext cx="437511" cy="30638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600" i="1" smtClean="0">
                          <a:solidFill>
                            <a:schemeClr val="tx1"/>
                          </a:solidFill>
                          <a:latin typeface="Cambria Math" panose="02040503050406030204" pitchFamily="18" charset="0"/>
                          <a:ea typeface="Cambria Math" panose="02040503050406030204" pitchFamily="18" charset="0"/>
                          <a:cs typeface="Cambria Math"/>
                        </a:rPr>
                        <m:t>𝛼</m:t>
                      </m:r>
                      <m:r>
                        <a:rPr lang="en-US" sz="2600" b="0" i="1" baseline="-25000" smtClean="0">
                          <a:solidFill>
                            <a:schemeClr val="tx1"/>
                          </a:solidFill>
                          <a:latin typeface="Cambria Math" panose="02040503050406030204" pitchFamily="18" charset="0"/>
                          <a:ea typeface="Cambria Math" panose="02040503050406030204" pitchFamily="18" charset="0"/>
                          <a:cs typeface="Cambria Math"/>
                        </a:rPr>
                        <m:t>𝐻</m:t>
                      </m:r>
                    </m:oMath>
                  </m:oMathPara>
                </a14:m>
                <a:endParaRPr lang="en-US" sz="2600" baseline="-25000" dirty="0">
                  <a:solidFill>
                    <a:schemeClr val="tx1"/>
                  </a:solidFill>
                  <a:cs typeface="Cambria Math"/>
                </a:endParaRPr>
              </a:p>
            </p:txBody>
          </p:sp>
        </mc:Choice>
        <mc:Fallback xmlns="">
          <p:sp>
            <p:nvSpPr>
              <p:cNvPr id="113" name="Rectangle 112">
                <a:extLst>
                  <a:ext uri="{FF2B5EF4-FFF2-40B4-BE49-F238E27FC236}">
                    <a16:creationId xmlns:a16="http://schemas.microsoft.com/office/drawing/2014/main" id="{C0B4E3F6-299F-5E48-C977-B0FC282B0E8E}"/>
                  </a:ext>
                </a:extLst>
              </p:cNvPr>
              <p:cNvSpPr>
                <a:spLocks noRot="1" noChangeAspect="1" noMove="1" noResize="1" noEditPoints="1" noAdjustHandles="1" noChangeArrowheads="1" noChangeShapeType="1" noTextEdit="1"/>
              </p:cNvSpPr>
              <p:nvPr/>
            </p:nvSpPr>
            <p:spPr>
              <a:xfrm>
                <a:off x="2468867" y="6450989"/>
                <a:ext cx="437511" cy="306389"/>
              </a:xfrm>
              <a:prstGeom prst="rect">
                <a:avLst/>
              </a:prstGeom>
              <a:blipFill>
                <a:blip r:embed="rId17"/>
                <a:stretch>
                  <a:fillRect l="-14286" r="-2857" b="-36000"/>
                </a:stretch>
              </a:blipFill>
              <a:ln>
                <a:noFill/>
              </a:ln>
            </p:spPr>
            <p:txBody>
              <a:bodyPr/>
              <a:lstStyle/>
              <a:p>
                <a:r>
                  <a:rPr lang="en-US">
                    <a:noFill/>
                  </a:rPr>
                  <a:t> </a:t>
                </a:r>
              </a:p>
            </p:txBody>
          </p:sp>
        </mc:Fallback>
      </mc:AlternateContent>
      <p:sp>
        <p:nvSpPr>
          <p:cNvPr id="114" name="Rectangle 113">
            <a:extLst>
              <a:ext uri="{FF2B5EF4-FFF2-40B4-BE49-F238E27FC236}">
                <a16:creationId xmlns:a16="http://schemas.microsoft.com/office/drawing/2014/main" id="{CE90CACE-751E-A15C-07CE-FB4033BB7F84}"/>
              </a:ext>
            </a:extLst>
          </p:cNvPr>
          <p:cNvSpPr/>
          <p:nvPr/>
        </p:nvSpPr>
        <p:spPr>
          <a:xfrm>
            <a:off x="2969579" y="6450640"/>
            <a:ext cx="517757" cy="14972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sz="2400" dirty="0">
                <a:solidFill>
                  <a:schemeClr val="tx1"/>
                </a:solidFill>
                <a:sym typeface="Symbol" pitchFamily="2" charset="2"/>
              </a:rPr>
              <a:t></a:t>
            </a:r>
            <a:r>
              <a:rPr lang="en-GB" sz="2400" baseline="-25000" dirty="0">
                <a:solidFill>
                  <a:schemeClr val="tx1"/>
                </a:solidFill>
                <a:sym typeface="Symbol" pitchFamily="2" charset="2"/>
              </a:rPr>
              <a:t>H</a:t>
            </a:r>
            <a:endParaRPr lang="en-US" sz="2400" baseline="-25000" dirty="0">
              <a:solidFill>
                <a:schemeClr val="tx1"/>
              </a:solidFill>
              <a:cs typeface="Cambria Math"/>
            </a:endParaRPr>
          </a:p>
        </p:txBody>
      </p:sp>
      <p:cxnSp>
        <p:nvCxnSpPr>
          <p:cNvPr id="115" name="Straight Arrow Connector 114">
            <a:extLst>
              <a:ext uri="{FF2B5EF4-FFF2-40B4-BE49-F238E27FC236}">
                <a16:creationId xmlns:a16="http://schemas.microsoft.com/office/drawing/2014/main" id="{2C66C9D8-D283-AC7F-6705-90CEFF5D7222}"/>
              </a:ext>
            </a:extLst>
          </p:cNvPr>
          <p:cNvCxnSpPr>
            <a:cxnSpLocks/>
          </p:cNvCxnSpPr>
          <p:nvPr/>
        </p:nvCxnSpPr>
        <p:spPr>
          <a:xfrm>
            <a:off x="3487336" y="6514909"/>
            <a:ext cx="1052" cy="336849"/>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6" name="Straight Arrow Connector 115">
            <a:extLst>
              <a:ext uri="{FF2B5EF4-FFF2-40B4-BE49-F238E27FC236}">
                <a16:creationId xmlns:a16="http://schemas.microsoft.com/office/drawing/2014/main" id="{0424523A-2701-E3FF-E5CE-0C44A944DF07}"/>
              </a:ext>
            </a:extLst>
          </p:cNvPr>
          <p:cNvCxnSpPr>
            <a:cxnSpLocks/>
          </p:cNvCxnSpPr>
          <p:nvPr/>
        </p:nvCxnSpPr>
        <p:spPr>
          <a:xfrm>
            <a:off x="2973701" y="6483737"/>
            <a:ext cx="0" cy="361011"/>
          </a:xfrm>
          <a:prstGeom prst="straightConnector1">
            <a:avLst/>
          </a:prstGeom>
          <a:ln w="38100" cmpd="sng">
            <a:solidFill>
              <a:schemeClr val="tx1"/>
            </a:solidFill>
            <a:tailEnd type="arrow"/>
          </a:ln>
          <a:effectLst/>
        </p:spPr>
        <p:style>
          <a:lnRef idx="2">
            <a:schemeClr val="dk1"/>
          </a:lnRef>
          <a:fillRef idx="0">
            <a:schemeClr val="dk1"/>
          </a:fillRef>
          <a:effectRef idx="1">
            <a:schemeClr val="dk1"/>
          </a:effectRef>
          <a:fontRef idx="minor">
            <a:schemeClr val="tx1"/>
          </a:fontRef>
        </p:style>
      </p:cxnSp>
      <p:cxnSp>
        <p:nvCxnSpPr>
          <p:cNvPr id="118" name="Curved Connector 117">
            <a:extLst>
              <a:ext uri="{FF2B5EF4-FFF2-40B4-BE49-F238E27FC236}">
                <a16:creationId xmlns:a16="http://schemas.microsoft.com/office/drawing/2014/main" id="{89C12501-3194-E719-CF4F-C3997C8A035E}"/>
              </a:ext>
            </a:extLst>
          </p:cNvPr>
          <p:cNvCxnSpPr>
            <a:cxnSpLocks/>
            <a:stCxn id="88" idx="2"/>
            <a:endCxn id="92" idx="1"/>
          </p:cNvCxnSpPr>
          <p:nvPr/>
        </p:nvCxnSpPr>
        <p:spPr>
          <a:xfrm rot="5400000" flipH="1">
            <a:off x="1432947" y="2953999"/>
            <a:ext cx="698091" cy="2837933"/>
          </a:xfrm>
          <a:prstGeom prst="curvedConnector4">
            <a:avLst>
              <a:gd name="adj1" fmla="val -57424"/>
              <a:gd name="adj2" fmla="val 108055"/>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69C77EA6-6516-B55D-D3F6-B1577E0D9E05}"/>
              </a:ext>
            </a:extLst>
          </p:cNvPr>
          <p:cNvCxnSpPr>
            <a:cxnSpLocks/>
            <a:stCxn id="5" idx="2"/>
            <a:endCxn id="92" idx="1"/>
          </p:cNvCxnSpPr>
          <p:nvPr/>
        </p:nvCxnSpPr>
        <p:spPr>
          <a:xfrm rot="5400000" flipH="1">
            <a:off x="2267549" y="2119396"/>
            <a:ext cx="713071" cy="4522118"/>
          </a:xfrm>
          <a:prstGeom prst="curvedConnector4">
            <a:avLst>
              <a:gd name="adj1" fmla="val -59936"/>
              <a:gd name="adj2" fmla="val 105055"/>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Curved Connector 129">
            <a:extLst>
              <a:ext uri="{FF2B5EF4-FFF2-40B4-BE49-F238E27FC236}">
                <a16:creationId xmlns:a16="http://schemas.microsoft.com/office/drawing/2014/main" id="{B98215FB-F405-310E-4244-6018A31A6858}"/>
              </a:ext>
            </a:extLst>
          </p:cNvPr>
          <p:cNvCxnSpPr>
            <a:cxnSpLocks/>
            <a:stCxn id="89" idx="2"/>
            <a:endCxn id="92" idx="1"/>
          </p:cNvCxnSpPr>
          <p:nvPr/>
        </p:nvCxnSpPr>
        <p:spPr>
          <a:xfrm rot="5400000" flipH="1">
            <a:off x="592424" y="3794521"/>
            <a:ext cx="670089" cy="1128886"/>
          </a:xfrm>
          <a:prstGeom prst="curvedConnector4">
            <a:avLst>
              <a:gd name="adj1" fmla="val -34115"/>
              <a:gd name="adj2" fmla="val 120250"/>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132">
            <a:extLst>
              <a:ext uri="{FF2B5EF4-FFF2-40B4-BE49-F238E27FC236}">
                <a16:creationId xmlns:a16="http://schemas.microsoft.com/office/drawing/2014/main" id="{F83113A1-AB96-31EE-63AA-F7B9DFFF03C5}"/>
              </a:ext>
            </a:extLst>
          </p:cNvPr>
          <p:cNvCxnSpPr>
            <a:cxnSpLocks/>
            <a:stCxn id="72" idx="2"/>
            <a:endCxn id="77" idx="1"/>
          </p:cNvCxnSpPr>
          <p:nvPr/>
        </p:nvCxnSpPr>
        <p:spPr>
          <a:xfrm rot="5400000" flipH="1">
            <a:off x="626973" y="2275566"/>
            <a:ext cx="779020" cy="1006905"/>
          </a:xfrm>
          <a:prstGeom prst="curvedConnector4">
            <a:avLst>
              <a:gd name="adj1" fmla="val -29345"/>
              <a:gd name="adj2" fmla="val 122703"/>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8" name="Curved Connector 137">
            <a:extLst>
              <a:ext uri="{FF2B5EF4-FFF2-40B4-BE49-F238E27FC236}">
                <a16:creationId xmlns:a16="http://schemas.microsoft.com/office/drawing/2014/main" id="{12ACA327-41A3-1EAA-F341-AE4FEBABFCC7}"/>
              </a:ext>
            </a:extLst>
          </p:cNvPr>
          <p:cNvCxnSpPr>
            <a:cxnSpLocks/>
            <a:stCxn id="39" idx="2"/>
            <a:endCxn id="77" idx="1"/>
          </p:cNvCxnSpPr>
          <p:nvPr/>
        </p:nvCxnSpPr>
        <p:spPr>
          <a:xfrm rot="5400000" flipH="1">
            <a:off x="1459431" y="1443107"/>
            <a:ext cx="761104" cy="2653906"/>
          </a:xfrm>
          <a:prstGeom prst="curvedConnector4">
            <a:avLst>
              <a:gd name="adj1" fmla="val -50929"/>
              <a:gd name="adj2" fmla="val 108614"/>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3F9176BA-B969-04B1-1354-5D64B8DC6363}"/>
              </a:ext>
            </a:extLst>
          </p:cNvPr>
          <p:cNvCxnSpPr>
            <a:cxnSpLocks/>
            <a:stCxn id="103" idx="2"/>
            <a:endCxn id="77" idx="1"/>
          </p:cNvCxnSpPr>
          <p:nvPr/>
        </p:nvCxnSpPr>
        <p:spPr>
          <a:xfrm rot="5400000" flipH="1">
            <a:off x="2284882" y="617657"/>
            <a:ext cx="744936" cy="4288639"/>
          </a:xfrm>
          <a:prstGeom prst="curvedConnector4">
            <a:avLst>
              <a:gd name="adj1" fmla="val -57372"/>
              <a:gd name="adj2" fmla="val 105329"/>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783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FE474D-940D-C0FA-1AAE-999E9B3DAFF5}"/>
              </a:ext>
            </a:extLst>
          </p:cNvPr>
          <p:cNvSpPr txBox="1">
            <a:spLocks/>
          </p:cNvSpPr>
          <p:nvPr/>
        </p:nvSpPr>
        <p:spPr>
          <a:xfrm>
            <a:off x="354121" y="164072"/>
            <a:ext cx="10388360" cy="5316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900" dirty="0">
                <a:latin typeface="+mn-lt"/>
              </a:rPr>
              <a:t>A simple plague model</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A4B4173-AD22-88B6-30D6-D7D42FC316D5}"/>
                  </a:ext>
                </a:extLst>
              </p:cNvPr>
              <p:cNvSpPr/>
              <p:nvPr/>
            </p:nvSpPr>
            <p:spPr>
              <a:xfrm>
                <a:off x="4022859" y="2652478"/>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𝑭</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𝑭</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𝑭𝑹</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𝑭𝑭</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𝑭</m:t>
                          </m:r>
                        </m:sub>
                      </m:sSub>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sSub>
                        <m:sSubPr>
                          <m:ctrlPr>
                            <a:rPr lang="en-US" sz="2500" i="1" dirty="0" smtClean="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F0"/>
                              </a:solidFill>
                              <a:latin typeface="Cambria Math" panose="02040503050406030204" pitchFamily="18" charset="0"/>
                              <a:ea typeface="Cambria Math" panose="02040503050406030204" pitchFamily="18" charset="0"/>
                              <a:sym typeface="Symbol" pitchFamily="2" charset="2"/>
                            </a:rPr>
                            <m:t>𝑭</m:t>
                          </m:r>
                        </m:sub>
                      </m:sSub>
                    </m:oMath>
                  </m:oMathPara>
                </a14:m>
                <a:endParaRPr lang="en-US" sz="2500" b="1" i="1" dirty="0">
                  <a:ea typeface="Lucida Grande"/>
                  <a:cs typeface="Times New Roman"/>
                </a:endParaRPr>
              </a:p>
            </p:txBody>
          </p:sp>
        </mc:Choice>
        <mc:Fallback xmlns="">
          <p:sp>
            <p:nvSpPr>
              <p:cNvPr id="35" name="Rectangle 34">
                <a:extLst>
                  <a:ext uri="{FF2B5EF4-FFF2-40B4-BE49-F238E27FC236}">
                    <a16:creationId xmlns:a16="http://schemas.microsoft.com/office/drawing/2014/main" id="{AA4B4173-AD22-88B6-30D6-D7D42FC316D5}"/>
                  </a:ext>
                </a:extLst>
              </p:cNvPr>
              <p:cNvSpPr>
                <a:spLocks noRot="1" noChangeAspect="1" noMove="1" noResize="1" noEditPoints="1" noAdjustHandles="1" noChangeArrowheads="1" noChangeShapeType="1" noTextEdit="1"/>
              </p:cNvSpPr>
              <p:nvPr/>
            </p:nvSpPr>
            <p:spPr>
              <a:xfrm>
                <a:off x="4022859" y="2652478"/>
                <a:ext cx="6903577" cy="822726"/>
              </a:xfrm>
              <a:prstGeom prst="rect">
                <a:avLst/>
              </a:prstGeom>
              <a:blipFill>
                <a:blip r:embed="rId3"/>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005CB0B7-1E2C-128C-0D5E-51C432788028}"/>
                  </a:ext>
                </a:extLst>
              </p:cNvPr>
              <p:cNvSpPr/>
              <p:nvPr/>
            </p:nvSpPr>
            <p:spPr>
              <a:xfrm>
                <a:off x="4032855" y="326410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i="1" dirty="0">
                              <a:latin typeface="Cambria Math" panose="02040503050406030204" pitchFamily="18" charset="0"/>
                              <a:ea typeface="Cambria Math" panose="02040503050406030204" pitchFamily="18" charset="0"/>
                              <a:sym typeface="Symbol" pitchFamily="2" charset="2"/>
                            </a:rPr>
                            <m:t>𝐹</m:t>
                          </m:r>
                        </m:sub>
                      </m:sSub>
                      <m:sSub>
                        <m:sSubPr>
                          <m:ctrlPr>
                            <a:rPr lang="en-US" sz="2500" i="1" dirty="0">
                              <a:solidFill>
                                <a:srgbClr val="00B0F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F0"/>
                              </a:solidFill>
                              <a:latin typeface="Cambria Math" panose="02040503050406030204" pitchFamily="18" charset="0"/>
                              <a:ea typeface="Cambria Math" panose="02040503050406030204" pitchFamily="18" charset="0"/>
                              <a:sym typeface="Symbol" pitchFamily="2" charset="2"/>
                            </a:rPr>
                            <m:t>𝑭</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smtClean="0">
                          <a:latin typeface="Cambria Math" panose="02040503050406030204" pitchFamily="18" charset="0"/>
                          <a:ea typeface="Cambria Math" panose="02040503050406030204" pitchFamily="18" charset="0"/>
                          <a:sym typeface="Symbol" pitchFamily="2" charset="2"/>
                        </a:rPr>
                        <m:t>𝛿</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oMath>
                  </m:oMathPara>
                </a14:m>
                <a:endParaRPr lang="en-US" sz="2500" b="1" dirty="0">
                  <a:ea typeface="Lucida Grande"/>
                  <a:cs typeface="Times New Roman"/>
                </a:endParaRPr>
              </a:p>
            </p:txBody>
          </p:sp>
        </mc:Choice>
        <mc:Fallback xmlns="">
          <p:sp>
            <p:nvSpPr>
              <p:cNvPr id="36" name="Rectangle 35">
                <a:extLst>
                  <a:ext uri="{FF2B5EF4-FFF2-40B4-BE49-F238E27FC236}">
                    <a16:creationId xmlns:a16="http://schemas.microsoft.com/office/drawing/2014/main" id="{005CB0B7-1E2C-128C-0D5E-51C432788028}"/>
                  </a:ext>
                </a:extLst>
              </p:cNvPr>
              <p:cNvSpPr>
                <a:spLocks noRot="1" noChangeAspect="1" noMove="1" noResize="1" noEditPoints="1" noAdjustHandles="1" noChangeArrowheads="1" noChangeShapeType="1" noTextEdit="1"/>
              </p:cNvSpPr>
              <p:nvPr/>
            </p:nvSpPr>
            <p:spPr>
              <a:xfrm>
                <a:off x="4032855" y="3264106"/>
                <a:ext cx="6486862" cy="822726"/>
              </a:xfrm>
              <a:prstGeom prst="rect">
                <a:avLst/>
              </a:prstGeom>
              <a:blipFill>
                <a:blip r:embed="rId4"/>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44AA6138-E671-86B5-B85A-FD1405999BFB}"/>
                  </a:ext>
                </a:extLst>
              </p:cNvPr>
              <p:cNvSpPr/>
              <p:nvPr/>
            </p:nvSpPr>
            <p:spPr>
              <a:xfrm>
                <a:off x="4072191" y="-30530"/>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𝑹</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𝑹</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a:solidFill>
                                    <a:schemeClr val="accent1"/>
                                  </a:solidFill>
                                  <a:latin typeface="Cambria Math" panose="02040503050406030204" pitchFamily="18" charset="0"/>
                                  <a:ea typeface="Cambria Math" panose="02040503050406030204" pitchFamily="18" charset="0"/>
                                  <a:sym typeface="Symbol" pitchFamily="2" charset="2"/>
                                </a:rPr>
                                <m:t>𝑹</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𝑹</m:t>
                          </m:r>
                        </m:sub>
                      </m:sSub>
                      <m:sSub>
                        <m:sSubPr>
                          <m:ctrlPr>
                            <a:rPr lang="en-US" sz="2500" i="1" dirty="0" smtClean="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9300"/>
                              </a:solidFill>
                              <a:latin typeface="Cambria Math" panose="02040503050406030204" pitchFamily="18" charset="0"/>
                              <a:ea typeface="Cambria Math" panose="02040503050406030204" pitchFamily="18" charset="0"/>
                              <a:sym typeface="Symbol" pitchFamily="2" charset="2"/>
                            </a:rPr>
                            <m:t>𝑭𝑹</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𝑹</m:t>
                          </m:r>
                        </m:sub>
                      </m:sSub>
                    </m:oMath>
                  </m:oMathPara>
                </a14:m>
                <a:endParaRPr lang="en-US" sz="2500" b="1" i="1" dirty="0">
                  <a:ea typeface="Lucida Grande"/>
                  <a:cs typeface="Times New Roman"/>
                </a:endParaRPr>
              </a:p>
            </p:txBody>
          </p:sp>
        </mc:Choice>
        <mc:Fallback xmlns="">
          <p:sp>
            <p:nvSpPr>
              <p:cNvPr id="37" name="Rectangle 36">
                <a:extLst>
                  <a:ext uri="{FF2B5EF4-FFF2-40B4-BE49-F238E27FC236}">
                    <a16:creationId xmlns:a16="http://schemas.microsoft.com/office/drawing/2014/main" id="{44AA6138-E671-86B5-B85A-FD1405999BFB}"/>
                  </a:ext>
                </a:extLst>
              </p:cNvPr>
              <p:cNvSpPr>
                <a:spLocks noRot="1" noChangeAspect="1" noMove="1" noResize="1" noEditPoints="1" noAdjustHandles="1" noChangeArrowheads="1" noChangeShapeType="1" noTextEdit="1"/>
              </p:cNvSpPr>
              <p:nvPr/>
            </p:nvSpPr>
            <p:spPr>
              <a:xfrm>
                <a:off x="4072191" y="-30530"/>
                <a:ext cx="6903577" cy="822726"/>
              </a:xfrm>
              <a:prstGeom prst="rect">
                <a:avLst/>
              </a:prstGeom>
              <a:blipFill>
                <a:blip r:embed="rId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352BE444-47BF-3A3B-20B1-C78FBC8C297D}"/>
                  </a:ext>
                </a:extLst>
              </p:cNvPr>
              <p:cNvSpPr/>
              <p:nvPr/>
            </p:nvSpPr>
            <p:spPr>
              <a:xfrm>
                <a:off x="3909307" y="826876"/>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𝑹</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i="1" dirty="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𝑹</m:t>
                          </m:r>
                        </m:sub>
                      </m:sSub>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𝛼</m:t>
                          </m:r>
                        </m:e>
                        <m:sub>
                          <m:r>
                            <a:rPr lang="en-US" sz="2500" i="1" dirty="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𝜎</m:t>
                          </m:r>
                        </m:e>
                        <m:sub>
                          <m:r>
                            <a:rPr lang="en-US" sz="2500" i="1" dirty="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oMath>
                  </m:oMathPara>
                </a14:m>
                <a:endParaRPr lang="en-US" sz="2500" b="1" dirty="0">
                  <a:ea typeface="Lucida Grande"/>
                  <a:cs typeface="Times New Roman"/>
                </a:endParaRPr>
              </a:p>
            </p:txBody>
          </p:sp>
        </mc:Choice>
        <mc:Fallback xmlns="">
          <p:sp>
            <p:nvSpPr>
              <p:cNvPr id="38" name="Rectangle 37">
                <a:extLst>
                  <a:ext uri="{FF2B5EF4-FFF2-40B4-BE49-F238E27FC236}">
                    <a16:creationId xmlns:a16="http://schemas.microsoft.com/office/drawing/2014/main" id="{352BE444-47BF-3A3B-20B1-C78FBC8C297D}"/>
                  </a:ext>
                </a:extLst>
              </p:cNvPr>
              <p:cNvSpPr>
                <a:spLocks noRot="1" noChangeAspect="1" noMove="1" noResize="1" noEditPoints="1" noAdjustHandles="1" noChangeArrowheads="1" noChangeShapeType="1" noTextEdit="1"/>
              </p:cNvSpPr>
              <p:nvPr/>
            </p:nvSpPr>
            <p:spPr>
              <a:xfrm>
                <a:off x="3909307" y="826876"/>
                <a:ext cx="6486862" cy="822726"/>
              </a:xfrm>
              <a:prstGeom prst="rect">
                <a:avLst/>
              </a:prstGeom>
              <a:blipFill>
                <a:blip r:embed="rId6"/>
                <a:stretch>
                  <a:fillRect b="-6061"/>
                </a:stretch>
              </a:blipFill>
            </p:spPr>
            <p:txBody>
              <a:bodyPr/>
              <a:lstStyle/>
              <a:p>
                <a:r>
                  <a:rPr lang="en-US">
                    <a:noFill/>
                  </a:rPr>
                  <a:t> </a:t>
                </a:r>
              </a:p>
            </p:txBody>
          </p:sp>
        </mc:Fallback>
      </mc:AlternateContent>
      <p:pic>
        <p:nvPicPr>
          <p:cNvPr id="41" name="Picture 40" descr="A picture containing text, clock&#10;&#10;Description automatically generated">
            <a:extLst>
              <a:ext uri="{FF2B5EF4-FFF2-40B4-BE49-F238E27FC236}">
                <a16:creationId xmlns:a16="http://schemas.microsoft.com/office/drawing/2014/main" id="{E8319B5F-D868-50E7-2B94-71BE52E6785F}"/>
              </a:ext>
            </a:extLst>
          </p:cNvPr>
          <p:cNvPicPr>
            <a:picLocks noChangeAspect="1"/>
          </p:cNvPicPr>
          <p:nvPr/>
        </p:nvPicPr>
        <p:blipFill>
          <a:blip r:embed="rId7"/>
          <a:stretch>
            <a:fillRect/>
          </a:stretch>
        </p:blipFill>
        <p:spPr>
          <a:xfrm>
            <a:off x="71153" y="730368"/>
            <a:ext cx="4186568" cy="2848593"/>
          </a:xfrm>
          <a:prstGeom prst="rect">
            <a:avLst/>
          </a:prstGeom>
        </p:spPr>
      </p:pic>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E2AD7653-7DE0-EBB2-D58C-E1B8A510965E}"/>
                  </a:ext>
                </a:extLst>
              </p:cNvPr>
              <p:cNvSpPr/>
              <p:nvPr/>
            </p:nvSpPr>
            <p:spPr>
              <a:xfrm>
                <a:off x="2667039" y="1685349"/>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𝜎</m:t>
                          </m:r>
                        </m:e>
                        <m:sub>
                          <m:r>
                            <a:rPr lang="en-US" sz="2500" i="1" dirty="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𝑹</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𝑅</m:t>
                          </m:r>
                        </m:sub>
                      </m:sSub>
                      <m:sSub>
                        <m:sSubPr>
                          <m:ctrlPr>
                            <a:rPr lang="en-US" sz="2500" i="1" dirty="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a:solidFill>
                                <a:schemeClr val="accent1"/>
                              </a:solidFill>
                              <a:latin typeface="Cambria Math" panose="02040503050406030204" pitchFamily="18" charset="0"/>
                              <a:ea typeface="Cambria Math" panose="02040503050406030204" pitchFamily="18" charset="0"/>
                              <a:sym typeface="Symbol" pitchFamily="2" charset="2"/>
                            </a:rPr>
                            <m:t>𝑹</m:t>
                          </m:r>
                        </m:sub>
                      </m:sSub>
                    </m:oMath>
                  </m:oMathPara>
                </a14:m>
                <a:endParaRPr lang="en-US" sz="2500" b="1" dirty="0">
                  <a:ea typeface="Lucida Grande"/>
                  <a:cs typeface="Times New Roman"/>
                </a:endParaRPr>
              </a:p>
            </p:txBody>
          </p:sp>
        </mc:Choice>
        <mc:Fallback xmlns="">
          <p:sp>
            <p:nvSpPr>
              <p:cNvPr id="42" name="Rectangle 41">
                <a:extLst>
                  <a:ext uri="{FF2B5EF4-FFF2-40B4-BE49-F238E27FC236}">
                    <a16:creationId xmlns:a16="http://schemas.microsoft.com/office/drawing/2014/main" id="{E2AD7653-7DE0-EBB2-D58C-E1B8A510965E}"/>
                  </a:ext>
                </a:extLst>
              </p:cNvPr>
              <p:cNvSpPr>
                <a:spLocks noRot="1" noChangeAspect="1" noMove="1" noResize="1" noEditPoints="1" noAdjustHandles="1" noChangeArrowheads="1" noChangeShapeType="1" noTextEdit="1"/>
              </p:cNvSpPr>
              <p:nvPr/>
            </p:nvSpPr>
            <p:spPr>
              <a:xfrm>
                <a:off x="2667039" y="1685349"/>
                <a:ext cx="6486862" cy="822726"/>
              </a:xfrm>
              <a:prstGeom prst="rect">
                <a:avLst/>
              </a:prstGeom>
              <a:blipFill>
                <a:blip r:embed="rId8"/>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8E9C453-A784-B52C-726B-EEE59B3A42C4}"/>
                  </a:ext>
                </a:extLst>
              </p:cNvPr>
              <p:cNvSpPr/>
              <p:nvPr/>
            </p:nvSpPr>
            <p:spPr>
              <a:xfrm>
                <a:off x="-280873" y="4319395"/>
                <a:ext cx="6903577"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𝑏</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d>
                        <m:dPr>
                          <m:ctrlPr>
                            <a:rPr lang="en-US" sz="2500" b="1" i="1" dirty="0" smtClean="0">
                              <a:latin typeface="Cambria Math" panose="02040503050406030204" pitchFamily="18" charset="0"/>
                              <a:ea typeface="Cambria Math" panose="02040503050406030204" pitchFamily="18" charset="0"/>
                              <a:sym typeface="Symbol" pitchFamily="2" charset="2"/>
                            </a:rPr>
                          </m:ctrlPr>
                        </m:dPr>
                        <m:e>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i="1" dirty="0">
                              <a:latin typeface="Cambria Math" panose="02040503050406030204" pitchFamily="18" charset="0"/>
                              <a:ea typeface="Cambria Math" panose="02040503050406030204" pitchFamily="18" charset="0"/>
                              <a:sym typeface="Symbol" pitchFamily="2" charset="2"/>
                            </a:rPr>
                            <m:t>+</m:t>
                          </m:r>
                          <m:sSub>
                            <m:sSubPr>
                              <m:ctrlPr>
                                <a:rPr lang="en-US" sz="2500" i="1" dirty="0" smtClean="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𝑯</m:t>
                              </m:r>
                            </m:sub>
                          </m:sSub>
                        </m:e>
                      </m:d>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b="0" i="1" dirty="0" smtClean="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𝑭𝑭</m:t>
                          </m:r>
                        </m:sub>
                      </m:sSub>
                      <m:r>
                        <a:rPr lang="en-US" sz="2500" b="0" i="0" dirty="0" smtClean="0">
                          <a:solidFill>
                            <a:schemeClr val="tx1"/>
                          </a:solidFill>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smtClean="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i="1" dirty="0">
                  <a:ea typeface="Lucida Grande"/>
                  <a:cs typeface="Times New Roman"/>
                </a:endParaRPr>
              </a:p>
            </p:txBody>
          </p:sp>
        </mc:Choice>
        <mc:Fallback xmlns="">
          <p:sp>
            <p:nvSpPr>
              <p:cNvPr id="46" name="Rectangle 45">
                <a:extLst>
                  <a:ext uri="{FF2B5EF4-FFF2-40B4-BE49-F238E27FC236}">
                    <a16:creationId xmlns:a16="http://schemas.microsoft.com/office/drawing/2014/main" id="{D8E9C453-A784-B52C-726B-EEE59B3A42C4}"/>
                  </a:ext>
                </a:extLst>
              </p:cNvPr>
              <p:cNvSpPr>
                <a:spLocks noRot="1" noChangeAspect="1" noMove="1" noResize="1" noEditPoints="1" noAdjustHandles="1" noChangeArrowheads="1" noChangeShapeType="1" noTextEdit="1"/>
              </p:cNvSpPr>
              <p:nvPr/>
            </p:nvSpPr>
            <p:spPr>
              <a:xfrm>
                <a:off x="-280873" y="4319395"/>
                <a:ext cx="6903577" cy="822726"/>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C8E6E561-0B02-5344-2A20-9C17FEE11799}"/>
                  </a:ext>
                </a:extLst>
              </p:cNvPr>
              <p:cNvSpPr/>
              <p:nvPr/>
            </p:nvSpPr>
            <p:spPr>
              <a:xfrm>
                <a:off x="-443757" y="5176801"/>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𝛽</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00B05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00B050"/>
                              </a:solidFill>
                              <a:latin typeface="Cambria Math" panose="02040503050406030204" pitchFamily="18" charset="0"/>
                              <a:ea typeface="Cambria Math" panose="02040503050406030204" pitchFamily="18" charset="0"/>
                              <a:sym typeface="Symbol" pitchFamily="2" charset="2"/>
                            </a:rPr>
                            <m:t>𝑺</m:t>
                          </m:r>
                        </m:e>
                        <m:sub>
                          <m:r>
                            <a:rPr lang="en-US" sz="2500" b="1" i="1" dirty="0" smtClean="0">
                              <a:solidFill>
                                <a:srgbClr val="00B050"/>
                              </a:solidFill>
                              <a:latin typeface="Cambria Math" panose="02040503050406030204" pitchFamily="18" charset="0"/>
                              <a:ea typeface="Cambria Math" panose="02040503050406030204" pitchFamily="18" charset="0"/>
                              <a:sym typeface="Symbol" pitchFamily="2" charset="2"/>
                            </a:rPr>
                            <m:t>𝑯</m:t>
                          </m:r>
                        </m:sub>
                      </m:sSub>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r>
                            <a:rPr lang="en-US" sz="2500" b="1"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𝛼</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smtClean="0">
                              <a:latin typeface="Cambria Math" panose="02040503050406030204" pitchFamily="18" charset="0"/>
                              <a:ea typeface="Cambria Math" panose="02040503050406030204" pitchFamily="18" charset="0"/>
                              <a:sym typeface="Symbol" pitchFamily="2" charset="2"/>
                            </a:rPr>
                            <m:t>𝜎</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47" name="Rectangle 46">
                <a:extLst>
                  <a:ext uri="{FF2B5EF4-FFF2-40B4-BE49-F238E27FC236}">
                    <a16:creationId xmlns:a16="http://schemas.microsoft.com/office/drawing/2014/main" id="{C8E6E561-0B02-5344-2A20-9C17FEE11799}"/>
                  </a:ext>
                </a:extLst>
              </p:cNvPr>
              <p:cNvSpPr>
                <a:spLocks noRot="1" noChangeAspect="1" noMove="1" noResize="1" noEditPoints="1" noAdjustHandles="1" noChangeArrowheads="1" noChangeShapeType="1" noTextEdit="1"/>
              </p:cNvSpPr>
              <p:nvPr/>
            </p:nvSpPr>
            <p:spPr>
              <a:xfrm>
                <a:off x="-443757" y="5176801"/>
                <a:ext cx="6486862" cy="822726"/>
              </a:xfrm>
              <a:prstGeom prst="rect">
                <a:avLst/>
              </a:prstGeom>
              <a:blipFill>
                <a:blip r:embed="rId10"/>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7BA42858-5EE8-DEBA-B387-F9D0188073E4}"/>
                  </a:ext>
                </a:extLst>
              </p:cNvPr>
              <p:cNvSpPr/>
              <p:nvPr/>
            </p:nvSpPr>
            <p:spPr>
              <a:xfrm>
                <a:off x="-1686025" y="6035274"/>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b="0" i="1" dirty="0" smtClean="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𝑯</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𝜎</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rgbClr val="FF00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0000"/>
                              </a:solidFill>
                              <a:latin typeface="Cambria Math" panose="02040503050406030204" pitchFamily="18" charset="0"/>
                              <a:ea typeface="Cambria Math" panose="02040503050406030204" pitchFamily="18" charset="0"/>
                              <a:sym typeface="Symbol" pitchFamily="2" charset="2"/>
                            </a:rPr>
                            <m:t>𝑰</m:t>
                          </m:r>
                        </m:e>
                        <m:sub>
                          <m:r>
                            <a:rPr lang="en-US" sz="2500" b="1" i="1" dirty="0" smtClean="0">
                              <a:solidFill>
                                <a:srgbClr val="FF0000"/>
                              </a:solidFill>
                              <a:latin typeface="Cambria Math" panose="02040503050406030204" pitchFamily="18" charset="0"/>
                              <a:ea typeface="Cambria Math" panose="02040503050406030204" pitchFamily="18" charset="0"/>
                              <a:sym typeface="Symbol" pitchFamily="2" charset="2"/>
                            </a:rPr>
                            <m:t>𝑯</m:t>
                          </m:r>
                        </m:sub>
                      </m:sSub>
                      <m:r>
                        <a:rPr lang="en-US" sz="2500" dirty="0">
                          <a:latin typeface="Cambria Math" panose="02040503050406030204" pitchFamily="18" charset="0"/>
                          <a:ea typeface="Cambria Math" panose="02040503050406030204" pitchFamily="18" charset="0"/>
                          <a:sym typeface="Symbol" pitchFamily="2" charset="2"/>
                        </a:rPr>
                        <m:t>−</m:t>
                      </m:r>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𝐻</m:t>
                          </m:r>
                        </m:sub>
                      </m:sSub>
                      <m:sSub>
                        <m:sSubPr>
                          <m:ctrlPr>
                            <a:rPr lang="en-US" sz="2500" i="1" dirty="0">
                              <a:solidFill>
                                <a:schemeClr val="accent1"/>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1"/>
                              </a:solidFill>
                              <a:latin typeface="Cambria Math" panose="02040503050406030204" pitchFamily="18" charset="0"/>
                              <a:ea typeface="Cambria Math" panose="02040503050406030204" pitchFamily="18" charset="0"/>
                              <a:sym typeface="Symbol" pitchFamily="2" charset="2"/>
                            </a:rPr>
                            <m:t>𝑹</m:t>
                          </m:r>
                        </m:e>
                        <m:sub>
                          <m:r>
                            <a:rPr lang="en-US" sz="2500" b="1" i="1" dirty="0" smtClean="0">
                              <a:solidFill>
                                <a:schemeClr val="accent1"/>
                              </a:solidFill>
                              <a:latin typeface="Cambria Math" panose="02040503050406030204" pitchFamily="18" charset="0"/>
                              <a:ea typeface="Cambria Math" panose="02040503050406030204" pitchFamily="18" charset="0"/>
                              <a:sym typeface="Symbol" pitchFamily="2" charset="2"/>
                            </a:rPr>
                            <m:t>𝑯</m:t>
                          </m:r>
                        </m:sub>
                      </m:sSub>
                    </m:oMath>
                  </m:oMathPara>
                </a14:m>
                <a:endParaRPr lang="en-US" sz="2500" b="1" dirty="0">
                  <a:ea typeface="Lucida Grande"/>
                  <a:cs typeface="Times New Roman"/>
                </a:endParaRPr>
              </a:p>
            </p:txBody>
          </p:sp>
        </mc:Choice>
        <mc:Fallback xmlns="">
          <p:sp>
            <p:nvSpPr>
              <p:cNvPr id="48" name="Rectangle 47">
                <a:extLst>
                  <a:ext uri="{FF2B5EF4-FFF2-40B4-BE49-F238E27FC236}">
                    <a16:creationId xmlns:a16="http://schemas.microsoft.com/office/drawing/2014/main" id="{7BA42858-5EE8-DEBA-B387-F9D0188073E4}"/>
                  </a:ext>
                </a:extLst>
              </p:cNvPr>
              <p:cNvSpPr>
                <a:spLocks noRot="1" noChangeAspect="1" noMove="1" noResize="1" noEditPoints="1" noAdjustHandles="1" noChangeArrowheads="1" noChangeShapeType="1" noTextEdit="1"/>
              </p:cNvSpPr>
              <p:nvPr/>
            </p:nvSpPr>
            <p:spPr>
              <a:xfrm>
                <a:off x="-1686025" y="6035274"/>
                <a:ext cx="6486862" cy="822726"/>
              </a:xfrm>
              <a:prstGeom prst="rect">
                <a:avLst/>
              </a:prstGeom>
              <a:blipFill>
                <a:blip r:embed="rId11"/>
                <a:stretch>
                  <a:fillRect b="-7692"/>
                </a:stretch>
              </a:blipFill>
            </p:spPr>
            <p:txBody>
              <a:bodyPr/>
              <a:lstStyle/>
              <a:p>
                <a:r>
                  <a:rPr lang="en-US">
                    <a:noFill/>
                  </a:rPr>
                  <a:t> </a:t>
                </a:r>
              </a:p>
            </p:txBody>
          </p:sp>
        </mc:Fallback>
      </mc:AlternateContent>
      <p:sp>
        <p:nvSpPr>
          <p:cNvPr id="49" name="Right Brace 48">
            <a:extLst>
              <a:ext uri="{FF2B5EF4-FFF2-40B4-BE49-F238E27FC236}">
                <a16:creationId xmlns:a16="http://schemas.microsoft.com/office/drawing/2014/main" id="{890D5305-9AC7-FA5C-C6D3-8731027B6014}"/>
              </a:ext>
            </a:extLst>
          </p:cNvPr>
          <p:cNvSpPr/>
          <p:nvPr/>
        </p:nvSpPr>
        <p:spPr>
          <a:xfrm>
            <a:off x="10495214" y="208435"/>
            <a:ext cx="323850" cy="21351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itle 1">
            <a:extLst>
              <a:ext uri="{FF2B5EF4-FFF2-40B4-BE49-F238E27FC236}">
                <a16:creationId xmlns:a16="http://schemas.microsoft.com/office/drawing/2014/main" id="{B4682945-53E8-7775-C1C2-4C1A0657FDD2}"/>
              </a:ext>
            </a:extLst>
          </p:cNvPr>
          <p:cNvSpPr txBox="1">
            <a:spLocks/>
          </p:cNvSpPr>
          <p:nvPr/>
        </p:nvSpPr>
        <p:spPr>
          <a:xfrm>
            <a:off x="10822901" y="963293"/>
            <a:ext cx="963648" cy="604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mn-lt"/>
              </a:rPr>
              <a:t>Rats</a:t>
            </a:r>
          </a:p>
        </p:txBody>
      </p:sp>
      <p:sp>
        <p:nvSpPr>
          <p:cNvPr id="51" name="Title 1">
            <a:extLst>
              <a:ext uri="{FF2B5EF4-FFF2-40B4-BE49-F238E27FC236}">
                <a16:creationId xmlns:a16="http://schemas.microsoft.com/office/drawing/2014/main" id="{710F7B9A-9FB9-DD72-E22F-4AA8D2B6EA9E}"/>
              </a:ext>
            </a:extLst>
          </p:cNvPr>
          <p:cNvSpPr txBox="1">
            <a:spLocks/>
          </p:cNvSpPr>
          <p:nvPr/>
        </p:nvSpPr>
        <p:spPr>
          <a:xfrm>
            <a:off x="6497569" y="5346897"/>
            <a:ext cx="1443361" cy="604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mn-lt"/>
              </a:rPr>
              <a:t>Humans</a:t>
            </a:r>
          </a:p>
        </p:txBody>
      </p:sp>
      <p:sp>
        <p:nvSpPr>
          <p:cNvPr id="52" name="Right Brace 51">
            <a:extLst>
              <a:ext uri="{FF2B5EF4-FFF2-40B4-BE49-F238E27FC236}">
                <a16:creationId xmlns:a16="http://schemas.microsoft.com/office/drawing/2014/main" id="{66003571-A2C2-6C31-62CC-CB04D35BAEFE}"/>
              </a:ext>
            </a:extLst>
          </p:cNvPr>
          <p:cNvSpPr/>
          <p:nvPr/>
        </p:nvSpPr>
        <p:spPr>
          <a:xfrm>
            <a:off x="6173719" y="4581633"/>
            <a:ext cx="323850" cy="21351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61EC2FC-716C-34DE-B34C-1354A6F7703F}"/>
                  </a:ext>
                </a:extLst>
              </p:cNvPr>
              <p:cNvSpPr/>
              <p:nvPr/>
            </p:nvSpPr>
            <p:spPr>
              <a:xfrm>
                <a:off x="4697499" y="3857035"/>
                <a:ext cx="6486862" cy="8227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500" i="1" dirty="0" smtClean="0">
                              <a:latin typeface="Cambria Math" panose="02040503050406030204" pitchFamily="18" charset="0"/>
                              <a:ea typeface="Cambria Math" panose="02040503050406030204" pitchFamily="18" charset="0"/>
                              <a:sym typeface="Symbol" pitchFamily="2" charset="2"/>
                            </a:rPr>
                          </m:ctrlPr>
                        </m:fPr>
                        <m:num>
                          <m:r>
                            <a:rPr lang="en-US" sz="2500" b="0" i="1" dirty="0" smtClean="0">
                              <a:latin typeface="Cambria Math" panose="02040503050406030204" pitchFamily="18" charset="0"/>
                              <a:ea typeface="Cambria Math" panose="02040503050406030204" pitchFamily="18" charset="0"/>
                              <a:sym typeface="Symbol" pitchFamily="2" charset="2"/>
                            </a:rPr>
                            <m:t>𝑑</m:t>
                          </m:r>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r>
                                <a:rPr lang="en-US" sz="2500" b="1"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sub>
                          </m:sSub>
                        </m:num>
                        <m:den>
                          <m:r>
                            <a:rPr lang="en-US" sz="2500" b="0" i="1" dirty="0" smtClean="0">
                              <a:latin typeface="Cambria Math" panose="02040503050406030204" pitchFamily="18" charset="0"/>
                              <a:ea typeface="Cambria Math" panose="02040503050406030204" pitchFamily="18" charset="0"/>
                              <a:sym typeface="Symbol" pitchFamily="2" charset="2"/>
                            </a:rPr>
                            <m:t>𝑑𝑡</m:t>
                          </m:r>
                        </m:den>
                      </m:f>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𝛿</m:t>
                      </m:r>
                      <m:sSub>
                        <m:sSubPr>
                          <m:ctrlPr>
                            <a:rPr lang="en-US" sz="2500" i="1" dirty="0">
                              <a:solidFill>
                                <a:srgbClr val="FF9300"/>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rgbClr val="FF9300"/>
                              </a:solidFill>
                              <a:latin typeface="Cambria Math" panose="02040503050406030204" pitchFamily="18" charset="0"/>
                              <a:ea typeface="Cambria Math" panose="02040503050406030204" pitchFamily="18" charset="0"/>
                              <a:sym typeface="Symbol" pitchFamily="2" charset="2"/>
                            </a:rPr>
                            <m:t>𝑭𝑹</m:t>
                          </m:r>
                        </m:sub>
                      </m:sSub>
                      <m:sSub>
                        <m:sSubPr>
                          <m:ctrlPr>
                            <a:rPr lang="en-US" sz="2500" i="1" dirty="0">
                              <a:latin typeface="Cambria Math" panose="02040503050406030204" pitchFamily="18" charset="0"/>
                              <a:ea typeface="Cambria Math" panose="02040503050406030204" pitchFamily="18" charset="0"/>
                              <a:sym typeface="Symbol" pitchFamily="2" charset="2"/>
                            </a:rPr>
                          </m:ctrlPr>
                        </m:sSubPr>
                        <m:e>
                          <m:r>
                            <a:rPr lang="en-US" sz="2500" b="0" i="1" dirty="0" smtClean="0">
                              <a:latin typeface="Cambria Math" panose="02040503050406030204" pitchFamily="18" charset="0"/>
                              <a:ea typeface="Cambria Math" panose="02040503050406030204" pitchFamily="18" charset="0"/>
                              <a:sym typeface="Symbol" pitchFamily="2" charset="2"/>
                            </a:rPr>
                            <m:t>−</m:t>
                          </m:r>
                          <m:r>
                            <a:rPr lang="en-US" sz="2500" i="1" dirty="0">
                              <a:latin typeface="Cambria Math" panose="02040503050406030204" pitchFamily="18" charset="0"/>
                              <a:ea typeface="Cambria Math" panose="02040503050406030204" pitchFamily="18" charset="0"/>
                              <a:sym typeface="Symbol" pitchFamily="2" charset="2"/>
                            </a:rPr>
                            <m:t>𝜇</m:t>
                          </m:r>
                        </m:e>
                        <m:sub>
                          <m:r>
                            <a:rPr lang="en-US" sz="2500" b="0" i="1" dirty="0" smtClean="0">
                              <a:latin typeface="Cambria Math" panose="02040503050406030204" pitchFamily="18" charset="0"/>
                              <a:ea typeface="Cambria Math" panose="02040503050406030204" pitchFamily="18" charset="0"/>
                              <a:sym typeface="Symbol" pitchFamily="2" charset="2"/>
                            </a:rPr>
                            <m:t>𝐹</m:t>
                          </m:r>
                        </m:sub>
                      </m:sSub>
                      <m:sSub>
                        <m:sSubPr>
                          <m:ctrlPr>
                            <a:rPr lang="en-US" sz="2500"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ctrlPr>
                        </m:sSubPr>
                        <m:e>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𝑰</m:t>
                          </m:r>
                        </m:e>
                        <m:sub>
                          <m:r>
                            <a:rPr lang="en-US" sz="2500" b="1" i="1" dirty="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r>
                            <a:rPr lang="en-US" sz="2500" b="1" i="1" dirty="0" smtClean="0">
                              <a:solidFill>
                                <a:schemeClr val="accent2">
                                  <a:lumMod val="75000"/>
                                </a:schemeClr>
                              </a:solidFill>
                              <a:latin typeface="Cambria Math" panose="02040503050406030204" pitchFamily="18" charset="0"/>
                              <a:ea typeface="Cambria Math" panose="02040503050406030204" pitchFamily="18" charset="0"/>
                              <a:sym typeface="Symbol" pitchFamily="2" charset="2"/>
                            </a:rPr>
                            <m:t>𝑭</m:t>
                          </m:r>
                        </m:sub>
                      </m:sSub>
                    </m:oMath>
                  </m:oMathPara>
                </a14:m>
                <a:endParaRPr lang="en-US" sz="2500" b="1" dirty="0">
                  <a:ea typeface="Lucida Grande"/>
                  <a:cs typeface="Times New Roman"/>
                </a:endParaRPr>
              </a:p>
            </p:txBody>
          </p:sp>
        </mc:Choice>
        <mc:Fallback xmlns="">
          <p:sp>
            <p:nvSpPr>
              <p:cNvPr id="53" name="Rectangle 52">
                <a:extLst>
                  <a:ext uri="{FF2B5EF4-FFF2-40B4-BE49-F238E27FC236}">
                    <a16:creationId xmlns:a16="http://schemas.microsoft.com/office/drawing/2014/main" id="{361EC2FC-716C-34DE-B34C-1354A6F7703F}"/>
                  </a:ext>
                </a:extLst>
              </p:cNvPr>
              <p:cNvSpPr>
                <a:spLocks noRot="1" noChangeAspect="1" noMove="1" noResize="1" noEditPoints="1" noAdjustHandles="1" noChangeArrowheads="1" noChangeShapeType="1" noTextEdit="1"/>
              </p:cNvSpPr>
              <p:nvPr/>
            </p:nvSpPr>
            <p:spPr>
              <a:xfrm>
                <a:off x="4697499" y="3857035"/>
                <a:ext cx="6486862" cy="822726"/>
              </a:xfrm>
              <a:prstGeom prst="rect">
                <a:avLst/>
              </a:prstGeom>
              <a:blipFill>
                <a:blip r:embed="rId12"/>
                <a:stretch>
                  <a:fillRect b="-6061"/>
                </a:stretch>
              </a:blipFill>
            </p:spPr>
            <p:txBody>
              <a:bodyPr/>
              <a:lstStyle/>
              <a:p>
                <a:r>
                  <a:rPr lang="en-US">
                    <a:noFill/>
                  </a:rPr>
                  <a:t> </a:t>
                </a:r>
              </a:p>
            </p:txBody>
          </p:sp>
        </mc:Fallback>
      </mc:AlternateContent>
      <p:sp>
        <p:nvSpPr>
          <p:cNvPr id="57" name="Title 1">
            <a:extLst>
              <a:ext uri="{FF2B5EF4-FFF2-40B4-BE49-F238E27FC236}">
                <a16:creationId xmlns:a16="http://schemas.microsoft.com/office/drawing/2014/main" id="{934D0790-4696-5626-1A78-770FE065BABF}"/>
              </a:ext>
            </a:extLst>
          </p:cNvPr>
          <p:cNvSpPr txBox="1">
            <a:spLocks/>
          </p:cNvSpPr>
          <p:nvPr/>
        </p:nvSpPr>
        <p:spPr>
          <a:xfrm>
            <a:off x="10664954" y="3475204"/>
            <a:ext cx="963649" cy="604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mn-lt"/>
              </a:rPr>
              <a:t>Fleas</a:t>
            </a:r>
          </a:p>
        </p:txBody>
      </p:sp>
      <p:sp>
        <p:nvSpPr>
          <p:cNvPr id="58" name="Right Brace 57">
            <a:extLst>
              <a:ext uri="{FF2B5EF4-FFF2-40B4-BE49-F238E27FC236}">
                <a16:creationId xmlns:a16="http://schemas.microsoft.com/office/drawing/2014/main" id="{487654CA-B716-2058-5963-747075ACA7EA}"/>
              </a:ext>
            </a:extLst>
          </p:cNvPr>
          <p:cNvSpPr/>
          <p:nvPr/>
        </p:nvSpPr>
        <p:spPr>
          <a:xfrm>
            <a:off x="10341104" y="2709940"/>
            <a:ext cx="323850" cy="21351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81487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Fleas get infected from rats.</a:t>
            </a:r>
          </a:p>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Tree>
    <p:extLst>
      <p:ext uri="{BB962C8B-B14F-4D97-AF65-F5344CB8AC3E}">
        <p14:creationId xmlns:p14="http://schemas.microsoft.com/office/powerpoint/2010/main" val="316510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extensions to the SIR model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733469"/>
            <a:ext cx="12039177" cy="6124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630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chart&#10;&#10;Description automatically generated">
            <a:extLst>
              <a:ext uri="{FF2B5EF4-FFF2-40B4-BE49-F238E27FC236}">
                <a16:creationId xmlns:a16="http://schemas.microsoft.com/office/drawing/2014/main" id="{B77FC6C9-4B43-0502-7354-66C7456C0828}"/>
              </a:ext>
            </a:extLst>
          </p:cNvPr>
          <p:cNvPicPr>
            <a:picLocks noChangeAspect="1"/>
          </p:cNvPicPr>
          <p:nvPr/>
        </p:nvPicPr>
        <p:blipFill>
          <a:blip r:embed="rId3"/>
          <a:stretch>
            <a:fillRect/>
          </a:stretch>
        </p:blipFill>
        <p:spPr>
          <a:xfrm>
            <a:off x="326372" y="1188879"/>
            <a:ext cx="6084795" cy="4884738"/>
          </a:xfrm>
          <a:prstGeom prst="rect">
            <a:avLst/>
          </a:prstGeom>
        </p:spPr>
      </p:pic>
      <p:sp>
        <p:nvSpPr>
          <p:cNvPr id="52" name="Title 1">
            <a:extLst>
              <a:ext uri="{FF2B5EF4-FFF2-40B4-BE49-F238E27FC236}">
                <a16:creationId xmlns:a16="http://schemas.microsoft.com/office/drawing/2014/main" id="{B60334C6-F1F0-F3AA-6745-380AE25E06A2}"/>
              </a:ext>
            </a:extLst>
          </p:cNvPr>
          <p:cNvSpPr txBox="1">
            <a:spLocks/>
          </p:cNvSpPr>
          <p:nvPr/>
        </p:nvSpPr>
        <p:spPr>
          <a:xfrm>
            <a:off x="1981200" y="28180"/>
            <a:ext cx="8734425" cy="130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mn-lt"/>
              </a:rPr>
              <a:t>Humans get infected from free-living infected fleas!</a:t>
            </a:r>
          </a:p>
        </p:txBody>
      </p:sp>
      <p:sp>
        <p:nvSpPr>
          <p:cNvPr id="53" name="Title 1">
            <a:extLst>
              <a:ext uri="{FF2B5EF4-FFF2-40B4-BE49-F238E27FC236}">
                <a16:creationId xmlns:a16="http://schemas.microsoft.com/office/drawing/2014/main" id="{26613C52-01D1-4866-22F6-327C02C5CDBC}"/>
              </a:ext>
            </a:extLst>
          </p:cNvPr>
          <p:cNvSpPr txBox="1">
            <a:spLocks/>
          </p:cNvSpPr>
          <p:nvPr/>
        </p:nvSpPr>
        <p:spPr>
          <a:xfrm>
            <a:off x="7112653" y="1300956"/>
            <a:ext cx="4752975" cy="4256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0" i="1" dirty="0">
                <a:solidFill>
                  <a:srgbClr val="333333"/>
                </a:solidFill>
                <a:effectLst/>
                <a:latin typeface="+mn-lt"/>
              </a:rPr>
              <a:t>“…from April 18 onwards, quantities of dead or dying rats were found in factories and warehouses…From the outer suburbs to the center of the town, in all the byways where the doctor's duties took him, in every thoroughfare, rats were piled up in garbage cans or lying in long lines in the gutters…On the fourth day the rats began to come out and die in batches…”</a:t>
            </a:r>
          </a:p>
          <a:p>
            <a:endParaRPr lang="en-US" sz="2000" i="1" dirty="0">
              <a:solidFill>
                <a:srgbClr val="333333"/>
              </a:solidFill>
              <a:latin typeface="+mn-lt"/>
            </a:endParaRPr>
          </a:p>
          <a:p>
            <a:pPr algn="r"/>
            <a:r>
              <a:rPr lang="en-US" sz="2000" i="1" dirty="0">
                <a:solidFill>
                  <a:srgbClr val="333333"/>
                </a:solidFill>
                <a:latin typeface="+mn-lt"/>
              </a:rPr>
              <a:t>--La </a:t>
            </a:r>
            <a:r>
              <a:rPr lang="en-US" sz="2000" i="1" dirty="0" err="1">
                <a:solidFill>
                  <a:srgbClr val="333333"/>
                </a:solidFill>
                <a:latin typeface="+mn-lt"/>
              </a:rPr>
              <a:t>Peste</a:t>
            </a:r>
            <a:r>
              <a:rPr lang="en-US" sz="2000" i="1" dirty="0">
                <a:solidFill>
                  <a:srgbClr val="333333"/>
                </a:solidFill>
                <a:latin typeface="+mn-lt"/>
              </a:rPr>
              <a:t>, </a:t>
            </a:r>
            <a:r>
              <a:rPr lang="en-US" sz="2000" dirty="0">
                <a:solidFill>
                  <a:srgbClr val="333333"/>
                </a:solidFill>
                <a:latin typeface="+mn-lt"/>
              </a:rPr>
              <a:t>Albert Camus (1948)</a:t>
            </a:r>
            <a:endParaRPr lang="en-US" sz="2000" i="1" dirty="0">
              <a:latin typeface="+mn-lt"/>
            </a:endParaRPr>
          </a:p>
        </p:txBody>
      </p:sp>
      <p:sp>
        <p:nvSpPr>
          <p:cNvPr id="57" name="Rectangle 56">
            <a:extLst>
              <a:ext uri="{FF2B5EF4-FFF2-40B4-BE49-F238E27FC236}">
                <a16:creationId xmlns:a16="http://schemas.microsoft.com/office/drawing/2014/main" id="{A066E499-90D5-F94D-724D-DB3921FBCA89}"/>
              </a:ext>
            </a:extLst>
          </p:cNvPr>
          <p:cNvSpPr/>
          <p:nvPr/>
        </p:nvSpPr>
        <p:spPr>
          <a:xfrm>
            <a:off x="1240773" y="1675049"/>
            <a:ext cx="304800" cy="400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F661772A-421D-9A8A-F18B-BFF3CA296C44}"/>
              </a:ext>
            </a:extLst>
          </p:cNvPr>
          <p:cNvSpPr txBox="1"/>
          <p:nvPr/>
        </p:nvSpPr>
        <p:spPr>
          <a:xfrm>
            <a:off x="0" y="6488668"/>
            <a:ext cx="4265574" cy="369332"/>
          </a:xfrm>
          <a:prstGeom prst="rect">
            <a:avLst/>
          </a:prstGeom>
          <a:solidFill>
            <a:schemeClr val="bg1"/>
          </a:solidFill>
        </p:spPr>
        <p:txBody>
          <a:bodyPr wrap="square" rtlCol="0">
            <a:spAutoFit/>
          </a:bodyPr>
          <a:lstStyle/>
          <a:p>
            <a:r>
              <a:rPr lang="en-US" b="0" i="0" dirty="0">
                <a:solidFill>
                  <a:srgbClr val="000000"/>
                </a:solidFill>
                <a:effectLst/>
              </a:rPr>
              <a:t>Keeling and Gilligan. 2000.</a:t>
            </a:r>
            <a:r>
              <a:rPr lang="en-US" dirty="0">
                <a:cs typeface="Franklin Gothic Medium"/>
              </a:rPr>
              <a:t> </a:t>
            </a:r>
            <a:r>
              <a:rPr lang="en-US" i="1" dirty="0">
                <a:cs typeface="Franklin Gothic Medium"/>
              </a:rPr>
              <a:t>Nature.</a:t>
            </a:r>
          </a:p>
        </p:txBody>
      </p:sp>
      <p:sp>
        <p:nvSpPr>
          <p:cNvPr id="2" name="Rectangle 1">
            <a:extLst>
              <a:ext uri="{FF2B5EF4-FFF2-40B4-BE49-F238E27FC236}">
                <a16:creationId xmlns:a16="http://schemas.microsoft.com/office/drawing/2014/main" id="{242D3C50-4892-CFDE-F996-3E0C6E995C3F}"/>
              </a:ext>
            </a:extLst>
          </p:cNvPr>
          <p:cNvSpPr/>
          <p:nvPr/>
        </p:nvSpPr>
        <p:spPr>
          <a:xfrm>
            <a:off x="737630" y="1504950"/>
            <a:ext cx="304800" cy="3218099"/>
          </a:xfrm>
          <a:prstGeom prst="rect">
            <a:avLst/>
          </a:prstGeom>
          <a:solidFill>
            <a:srgbClr val="FFFF0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727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2875721"/>
            <a:ext cx="5543550" cy="3922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36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378781" y="3909390"/>
            <a:ext cx="5543550" cy="288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62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
        <p:nvSpPr>
          <p:cNvPr id="5" name="Rectangle 4">
            <a:extLst>
              <a:ext uri="{FF2B5EF4-FFF2-40B4-BE49-F238E27FC236}">
                <a16:creationId xmlns:a16="http://schemas.microsoft.com/office/drawing/2014/main" id="{3889AF5B-6361-27AF-DD2F-8F133271011A}"/>
              </a:ext>
            </a:extLst>
          </p:cNvPr>
          <p:cNvSpPr/>
          <p:nvPr/>
        </p:nvSpPr>
        <p:spPr>
          <a:xfrm>
            <a:off x="219755" y="4731025"/>
            <a:ext cx="5543550" cy="2126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63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p:spTree>
    <p:extLst>
      <p:ext uri="{BB962C8B-B14F-4D97-AF65-F5344CB8AC3E}">
        <p14:creationId xmlns:p14="http://schemas.microsoft.com/office/powerpoint/2010/main" val="152284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100300C-02FC-97B1-86FF-46FD0B45A43A}"/>
                  </a:ext>
                </a:extLst>
              </p:cNvPr>
              <p:cNvSpPr>
                <a:spLocks noGrp="1"/>
              </p:cNvSpPr>
              <p:nvPr>
                <p:ph type="title"/>
              </p:nvPr>
            </p:nvSpPr>
            <p:spPr>
              <a:xfrm>
                <a:off x="880739" y="231380"/>
                <a:ext cx="10039350" cy="1325563"/>
              </a:xfrm>
            </p:spPr>
            <p:txBody>
              <a:bodyPr>
                <a:normAutofit/>
              </a:bodyPr>
              <a:lstStyle/>
              <a:p>
                <a:pPr algn="ctr"/>
                <a:r>
                  <a:rPr lang="en-US" sz="3500" dirty="0">
                    <a:latin typeface="+mn-lt"/>
                  </a:rPr>
                  <a:t>The </a:t>
                </a:r>
                <a:r>
                  <a:rPr lang="en-US" sz="3500" b="1" dirty="0">
                    <a:solidFill>
                      <a:srgbClr val="C00000"/>
                    </a:solidFill>
                    <a:latin typeface="+mn-lt"/>
                  </a:rPr>
                  <a:t>force of infection </a:t>
                </a:r>
                <a:r>
                  <a:rPr lang="en-US" sz="3500" dirty="0">
                    <a:latin typeface="+mn-lt"/>
                  </a:rPr>
                  <a:t>(FOI), </a:t>
                </a:r>
                <a14:m>
                  <m:oMath xmlns:m="http://schemas.openxmlformats.org/officeDocument/2006/math">
                    <m:r>
                      <a:rPr lang="en-US" sz="3500" i="1" smtClean="0">
                        <a:latin typeface="Cambria Math" panose="02040503050406030204" pitchFamily="18" charset="0"/>
                        <a:ea typeface="Cambria Math" panose="02040503050406030204" pitchFamily="18" charset="0"/>
                      </a:rPr>
                      <m:t>𝜆</m:t>
                    </m:r>
                  </m:oMath>
                </a14:m>
                <a:r>
                  <a:rPr lang="en-US" sz="3500" dirty="0">
                    <a:latin typeface="+mn-lt"/>
                  </a:rPr>
                  <a:t>, is the </a:t>
                </a:r>
                <a:r>
                  <a:rPr lang="en-US" sz="3500" b="1" dirty="0">
                    <a:solidFill>
                      <a:srgbClr val="C00000"/>
                    </a:solidFill>
                    <a:latin typeface="+mn-lt"/>
                  </a:rPr>
                  <a:t>rate at which </a:t>
                </a:r>
                <a:r>
                  <a:rPr lang="en-US" sz="3500" b="1" dirty="0" err="1">
                    <a:solidFill>
                      <a:srgbClr val="C00000"/>
                    </a:solidFill>
                    <a:latin typeface="+mn-lt"/>
                  </a:rPr>
                  <a:t>susceptibles</a:t>
                </a:r>
                <a:r>
                  <a:rPr lang="en-US" sz="3500" b="1" dirty="0">
                    <a:solidFill>
                      <a:srgbClr val="C00000"/>
                    </a:solidFill>
                    <a:latin typeface="+mn-lt"/>
                  </a:rPr>
                  <a:t> become infected</a:t>
                </a:r>
              </a:p>
            </p:txBody>
          </p:sp>
        </mc:Choice>
        <mc:Fallback xmlns="">
          <p:sp>
            <p:nvSpPr>
              <p:cNvPr id="2" name="Title 1">
                <a:extLst>
                  <a:ext uri="{FF2B5EF4-FFF2-40B4-BE49-F238E27FC236}">
                    <a16:creationId xmlns:a16="http://schemas.microsoft.com/office/drawing/2014/main" id="{5100300C-02FC-97B1-86FF-46FD0B45A43A}"/>
                  </a:ext>
                </a:extLst>
              </p:cNvPr>
              <p:cNvSpPr>
                <a:spLocks noGrp="1" noRot="1" noChangeAspect="1" noMove="1" noResize="1" noEditPoints="1" noAdjustHandles="1" noChangeArrowheads="1" noChangeShapeType="1" noTextEdit="1"/>
              </p:cNvSpPr>
              <p:nvPr>
                <p:ph type="title"/>
              </p:nvPr>
            </p:nvSpPr>
            <p:spPr>
              <a:xfrm>
                <a:off x="880739" y="231380"/>
                <a:ext cx="10039350" cy="1325563"/>
              </a:xfrm>
              <a:blipFill>
                <a:blip r:embed="rId2"/>
                <a:stretch>
                  <a:fillRect t="-952"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3E2320-FFF8-8596-8BBC-14347CA17128}"/>
                  </a:ext>
                </a:extLst>
              </p:cNvPr>
              <p:cNvSpPr>
                <a:spLocks noGrp="1"/>
              </p:cNvSpPr>
              <p:nvPr>
                <p:ph idx="1"/>
              </p:nvPr>
            </p:nvSpPr>
            <p:spPr>
              <a:xfrm>
                <a:off x="371475" y="1717675"/>
                <a:ext cx="5543550" cy="4748211"/>
              </a:xfrm>
            </p:spPr>
            <p:txBody>
              <a:bodyPr>
                <a:normAutofit fontScale="92500"/>
              </a:bodyPr>
              <a:lstStyle/>
              <a:p>
                <a:r>
                  <a:rPr lang="en-US" dirty="0"/>
                  <a:t>For a single host pathogen: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ea typeface="Cambria Math" panose="02040503050406030204" pitchFamily="18" charset="0"/>
                          </a:rPr>
                          <m:t>𝝀</m:t>
                        </m:r>
                        <m:r>
                          <a:rPr lang="en-US" b="1" i="1" smtClean="0">
                            <a:solidFill>
                              <a:srgbClr val="C00000"/>
                            </a:solidFill>
                            <a:latin typeface="Cambria Math" panose="02040503050406030204" pitchFamily="18" charset="0"/>
                            <a:ea typeface="Cambria Math" panose="02040503050406030204" pitchFamily="18" charset="0"/>
                          </a:rPr>
                          <m:t>=</m:t>
                        </m:r>
                        <m:r>
                          <a:rPr lang="en-US" b="1" i="1" smtClean="0">
                            <a:solidFill>
                              <a:srgbClr val="C00000"/>
                            </a:solidFill>
                            <a:latin typeface="Cambria Math" panose="02040503050406030204" pitchFamily="18" charset="0"/>
                          </a:rPr>
                          <m:t>𝑹</m:t>
                        </m:r>
                      </m:e>
                      <m:sub>
                        <m:r>
                          <a:rPr lang="en-US" b="1" i="1" smtClean="0">
                            <a:solidFill>
                              <a:srgbClr val="C00000"/>
                            </a:solidFill>
                            <a:latin typeface="Cambria Math" panose="02040503050406030204" pitchFamily="18" charset="0"/>
                          </a:rPr>
                          <m:t>𝟎</m:t>
                        </m:r>
                      </m:sub>
                    </m:sSub>
                    <m:f>
                      <m:fPr>
                        <m:ctrlPr>
                          <a:rPr lang="en-US" b="1" i="1" smtClean="0">
                            <a:solidFill>
                              <a:srgbClr val="C00000"/>
                            </a:solidFill>
                            <a:latin typeface="Cambria Math" panose="02040503050406030204" pitchFamily="18" charset="0"/>
                          </a:rPr>
                        </m:ctrlPr>
                      </m:fPr>
                      <m:num>
                        <m:r>
                          <a:rPr lang="en-US" b="1" i="1" smtClean="0">
                            <a:solidFill>
                              <a:srgbClr val="C00000"/>
                            </a:solidFill>
                            <a:latin typeface="Cambria Math" panose="02040503050406030204" pitchFamily="18" charset="0"/>
                          </a:rPr>
                          <m:t>𝑰</m:t>
                        </m:r>
                      </m:num>
                      <m:den>
                        <m:r>
                          <a:rPr lang="en-US" b="1" i="1" smtClean="0">
                            <a:solidFill>
                              <a:srgbClr val="C00000"/>
                            </a:solidFill>
                            <a:latin typeface="Cambria Math" panose="02040503050406030204" pitchFamily="18" charset="0"/>
                          </a:rPr>
                          <m:t>𝑵</m:t>
                        </m:r>
                      </m:den>
                    </m:f>
                  </m:oMath>
                </a14:m>
                <a:r>
                  <a:rPr lang="en-US" b="1" dirty="0">
                    <a:solidFill>
                      <a:srgbClr val="C00000"/>
                    </a:solidFill>
                  </a:rPr>
                  <a:t> </a:t>
                </a:r>
              </a:p>
              <a:p>
                <a:r>
                  <a:rPr lang="en-US" dirty="0"/>
                  <a:t>(</a:t>
                </a:r>
                <a:r>
                  <a:rPr lang="en-US" b="1" dirty="0">
                    <a:solidFill>
                      <a:srgbClr val="C00000"/>
                    </a:solidFill>
                  </a:rPr>
                  <a:t>FOI = R</a:t>
                </a:r>
                <a:r>
                  <a:rPr lang="en-US" b="1" baseline="-25000" dirty="0">
                    <a:solidFill>
                      <a:srgbClr val="C00000"/>
                    </a:solidFill>
                  </a:rPr>
                  <a:t>0</a:t>
                </a:r>
                <a:r>
                  <a:rPr lang="en-US" b="1" dirty="0">
                    <a:solidFill>
                      <a:srgbClr val="C00000"/>
                    </a:solidFill>
                  </a:rPr>
                  <a:t> * proportion infected</a:t>
                </a:r>
                <a:r>
                  <a:rPr lang="en-US" dirty="0"/>
                  <a:t>)</a:t>
                </a:r>
              </a:p>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mirror image of</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𝑅</m:t>
                        </m:r>
                      </m:e>
                      <m:sub>
                        <m:r>
                          <a:rPr lang="en-US" b="0" i="1" smtClean="0">
                            <a:latin typeface="Cambria Math" panose="02040503050406030204" pitchFamily="18" charset="0"/>
                          </a:rPr>
                          <m:t>𝐸</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𝑅</m:t>
                        </m:r>
                      </m:e>
                      <m:sub>
                        <m:r>
                          <a:rPr lang="en-US" i="1">
                            <a:latin typeface="Cambria Math" panose="02040503050406030204" pitchFamily="18" charset="0"/>
                          </a:rPr>
                          <m:t>0</m:t>
                        </m:r>
                      </m:sub>
                    </m:sSub>
                    <m:f>
                      <m:fPr>
                        <m:ctrlPr>
                          <a:rPr lang="en-US" i="1">
                            <a:latin typeface="Cambria Math" panose="02040503050406030204" pitchFamily="18" charset="0"/>
                          </a:rPr>
                        </m:ctrlPr>
                      </m:fPr>
                      <m:num>
                        <m:r>
                          <a:rPr lang="en-US" b="0" i="1" smtClean="0">
                            <a:latin typeface="Cambria Math" panose="02040503050406030204" pitchFamily="18" charset="0"/>
                          </a:rPr>
                          <m:t>𝑆</m:t>
                        </m:r>
                      </m:num>
                      <m:den>
                        <m:r>
                          <a:rPr lang="en-US" i="1">
                            <a:latin typeface="Cambria Math" panose="02040503050406030204" pitchFamily="18" charset="0"/>
                          </a:rPr>
                          <m:t>𝑁</m:t>
                        </m:r>
                      </m:den>
                    </m:f>
                  </m:oMath>
                </a14:m>
                <a:r>
                  <a:rPr lang="en-US" dirty="0"/>
                  <a:t> </a:t>
                </a:r>
              </a:p>
              <a:p>
                <a:r>
                  <a:rPr lang="en-US" dirty="0"/>
                  <a:t>Also a finger on the epidemic pulse</a:t>
                </a:r>
              </a:p>
              <a:p>
                <a:r>
                  <a:rPr lang="en-US" dirty="0"/>
                  <a:t>For multi-host pathogens, we can define the </a:t>
                </a:r>
                <a:r>
                  <a:rPr lang="en-US" b="1" dirty="0">
                    <a:solidFill>
                      <a:srgbClr val="C00000"/>
                    </a:solidFill>
                  </a:rPr>
                  <a:t>spillover force of infection</a:t>
                </a:r>
              </a:p>
              <a:p>
                <a:pPr lvl="1"/>
                <a:r>
                  <a:rPr lang="en-US" dirty="0"/>
                  <a:t>Comprised of: </a:t>
                </a:r>
              </a:p>
              <a:p>
                <a:pPr marL="914400" lvl="1" indent="-457200">
                  <a:buFont typeface="+mj-lt"/>
                  <a:buAutoNum type="arabicPeriod"/>
                </a:pPr>
                <a:r>
                  <a:rPr lang="en-US" b="1" dirty="0">
                    <a:solidFill>
                      <a:srgbClr val="C00000"/>
                    </a:solidFill>
                  </a:rPr>
                  <a:t>Infectiousness</a:t>
                </a:r>
                <a:r>
                  <a:rPr lang="en-US" dirty="0"/>
                  <a:t> of the reservoir</a:t>
                </a:r>
              </a:p>
              <a:p>
                <a:pPr marL="914400" lvl="1" indent="-457200">
                  <a:buFont typeface="+mj-lt"/>
                  <a:buAutoNum type="arabicPeriod"/>
                </a:pPr>
                <a:r>
                  <a:rPr lang="en-US" dirty="0"/>
                  <a:t>Reservoir-human </a:t>
                </a:r>
                <a:r>
                  <a:rPr lang="en-US" b="1" dirty="0">
                    <a:solidFill>
                      <a:srgbClr val="C00000"/>
                    </a:solidFill>
                  </a:rPr>
                  <a:t>contact rates</a:t>
                </a:r>
              </a:p>
              <a:p>
                <a:pPr marL="914400" lvl="1" indent="-457200">
                  <a:buFont typeface="+mj-lt"/>
                  <a:buAutoNum type="arabicPeriod"/>
                </a:pPr>
                <a:r>
                  <a:rPr lang="en-US" b="1" dirty="0">
                    <a:solidFill>
                      <a:srgbClr val="C00000"/>
                    </a:solidFill>
                  </a:rPr>
                  <a:t>Susceptibility</a:t>
                </a:r>
                <a:r>
                  <a:rPr lang="en-US" dirty="0"/>
                  <a:t> in the human host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43E2320-FFF8-8596-8BBC-14347CA17128}"/>
                  </a:ext>
                </a:extLst>
              </p:cNvPr>
              <p:cNvSpPr>
                <a:spLocks noGrp="1" noRot="1" noChangeAspect="1" noMove="1" noResize="1" noEditPoints="1" noAdjustHandles="1" noChangeArrowheads="1" noChangeShapeType="1" noTextEdit="1"/>
              </p:cNvSpPr>
              <p:nvPr>
                <p:ph idx="1"/>
              </p:nvPr>
            </p:nvSpPr>
            <p:spPr>
              <a:xfrm>
                <a:off x="371475" y="1717675"/>
                <a:ext cx="5543550" cy="4748211"/>
              </a:xfrm>
              <a:blipFill>
                <a:blip r:embed="rId3"/>
                <a:stretch>
                  <a:fillRect l="-1831" t="-267"/>
                </a:stretch>
              </a:blipFill>
            </p:spPr>
            <p:txBody>
              <a:bodyPr/>
              <a:lstStyle/>
              <a:p>
                <a:r>
                  <a:rPr lang="en-US">
                    <a:noFill/>
                  </a:rPr>
                  <a:t> </a:t>
                </a:r>
              </a:p>
            </p:txBody>
          </p:sp>
        </mc:Fallback>
      </mc:AlternateContent>
      <p:pic>
        <p:nvPicPr>
          <p:cNvPr id="4" name="Picture 3" descr="Diagram, text&#10;&#10;Description automatically generated">
            <a:extLst>
              <a:ext uri="{FF2B5EF4-FFF2-40B4-BE49-F238E27FC236}">
                <a16:creationId xmlns:a16="http://schemas.microsoft.com/office/drawing/2014/main" id="{00D0B179-9366-B463-0B17-C9C339FE5EED}"/>
              </a:ext>
            </a:extLst>
          </p:cNvPr>
          <p:cNvPicPr>
            <a:picLocks noChangeAspect="1"/>
          </p:cNvPicPr>
          <p:nvPr/>
        </p:nvPicPr>
        <p:blipFill rotWithShape="1">
          <a:blip r:embed="rId4"/>
          <a:srcRect t="3406"/>
          <a:stretch/>
        </p:blipFill>
        <p:spPr>
          <a:xfrm>
            <a:off x="5915025" y="1393429"/>
            <a:ext cx="6222638" cy="5244305"/>
          </a:xfrm>
          <a:prstGeom prst="rect">
            <a:avLst/>
          </a:prstGeom>
        </p:spPr>
      </p:pic>
      <p:sp>
        <p:nvSpPr>
          <p:cNvPr id="7" name="TextBox 6">
            <a:extLst>
              <a:ext uri="{FF2B5EF4-FFF2-40B4-BE49-F238E27FC236}">
                <a16:creationId xmlns:a16="http://schemas.microsoft.com/office/drawing/2014/main" id="{6D19EF22-31C5-47EC-E2CB-B9E1CDDADC6E}"/>
              </a:ext>
            </a:extLst>
          </p:cNvPr>
          <p:cNvSpPr txBox="1"/>
          <p:nvPr/>
        </p:nvSpPr>
        <p:spPr>
          <a:xfrm>
            <a:off x="8934450" y="6548544"/>
            <a:ext cx="3217824" cy="369332"/>
          </a:xfrm>
          <a:prstGeom prst="rect">
            <a:avLst/>
          </a:prstGeom>
          <a:noFill/>
        </p:spPr>
        <p:txBody>
          <a:bodyPr wrap="square" rtlCol="0">
            <a:spAutoFit/>
          </a:bodyPr>
          <a:lstStyle/>
          <a:p>
            <a:r>
              <a:rPr lang="en-US" b="0" i="0" dirty="0">
                <a:solidFill>
                  <a:srgbClr val="000000"/>
                </a:solidFill>
                <a:effectLst/>
              </a:rPr>
              <a:t>Lloyd-Smith et al. 2009</a:t>
            </a:r>
            <a:r>
              <a:rPr lang="en-US" dirty="0">
                <a:cs typeface="Franklin Gothic Medium"/>
              </a:rPr>
              <a:t>. </a:t>
            </a:r>
            <a:r>
              <a:rPr lang="en-US" i="1" dirty="0">
                <a:cs typeface="Franklin Gothic Medium"/>
              </a:rPr>
              <a:t>Science.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C4296D-5879-C708-1334-F4B711C89307}"/>
                  </a:ext>
                </a:extLst>
              </p:cNvPr>
              <p:cNvSpPr txBox="1"/>
              <p:nvPr/>
            </p:nvSpPr>
            <p:spPr>
              <a:xfrm>
                <a:off x="109538" y="6211669"/>
                <a:ext cx="5262562" cy="646331"/>
              </a:xfrm>
              <a:prstGeom prst="rect">
                <a:avLst/>
              </a:prstGeom>
              <a:noFill/>
            </p:spPr>
            <p:txBody>
              <a:bodyPr wrap="square">
                <a:spAutoFit/>
              </a:bodyPr>
              <a:lstStyle/>
              <a:p>
                <a:pPr algn="ctr"/>
                <a:r>
                  <a:rPr lang="en-US" i="1" dirty="0"/>
                  <a:t>Keeling &amp; Gilligan model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𝐻</m:t>
                        </m:r>
                      </m:sub>
                    </m:sSub>
                  </m:oMath>
                </a14:m>
                <a:r>
                  <a:rPr lang="en-US" i="1" dirty="0"/>
                  <a:t> for plague as proportional to the abundance of free-living infected fleas.</a:t>
                </a:r>
              </a:p>
            </p:txBody>
          </p:sp>
        </mc:Choice>
        <mc:Fallback xmlns="">
          <p:sp>
            <p:nvSpPr>
              <p:cNvPr id="5" name="TextBox 4">
                <a:extLst>
                  <a:ext uri="{FF2B5EF4-FFF2-40B4-BE49-F238E27FC236}">
                    <a16:creationId xmlns:a16="http://schemas.microsoft.com/office/drawing/2014/main" id="{23C4296D-5879-C708-1334-F4B711C89307}"/>
                  </a:ext>
                </a:extLst>
              </p:cNvPr>
              <p:cNvSpPr txBox="1">
                <a:spLocks noRot="1" noChangeAspect="1" noMove="1" noResize="1" noEditPoints="1" noAdjustHandles="1" noChangeArrowheads="1" noChangeShapeType="1" noTextEdit="1"/>
              </p:cNvSpPr>
              <p:nvPr/>
            </p:nvSpPr>
            <p:spPr>
              <a:xfrm>
                <a:off x="109538" y="6211669"/>
                <a:ext cx="5262562" cy="646331"/>
              </a:xfrm>
              <a:prstGeom prst="rect">
                <a:avLst/>
              </a:prstGeom>
              <a:blipFill>
                <a:blip r:embed="rId5"/>
                <a:stretch>
                  <a:fillRect l="-723" t="-3922" r="-1928" b="-13725"/>
                </a:stretch>
              </a:blipFill>
            </p:spPr>
            <p:txBody>
              <a:bodyPr/>
              <a:lstStyle/>
              <a:p>
                <a:r>
                  <a:rPr lang="en-US">
                    <a:noFill/>
                  </a:rPr>
                  <a:t> </a:t>
                </a:r>
              </a:p>
            </p:txBody>
          </p:sp>
        </mc:Fallback>
      </mc:AlternateContent>
    </p:spTree>
    <p:extLst>
      <p:ext uri="{BB962C8B-B14F-4D97-AF65-F5344CB8AC3E}">
        <p14:creationId xmlns:p14="http://schemas.microsoft.com/office/powerpoint/2010/main" val="1294963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ure 2">
            <a:extLst>
              <a:ext uri="{FF2B5EF4-FFF2-40B4-BE49-F238E27FC236}">
                <a16:creationId xmlns:a16="http://schemas.microsoft.com/office/drawing/2014/main" id="{82AEFA9B-7AD7-011B-93E4-1FAF25675B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80" r="34958" b="4166"/>
          <a:stretch/>
        </p:blipFill>
        <p:spPr bwMode="auto">
          <a:xfrm>
            <a:off x="5027575" y="206496"/>
            <a:ext cx="6672262" cy="638849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6CB5B47-6A60-E4A1-84AF-53B94E4257AE}"/>
              </a:ext>
            </a:extLst>
          </p:cNvPr>
          <p:cNvSpPr txBox="1">
            <a:spLocks/>
          </p:cNvSpPr>
          <p:nvPr/>
        </p:nvSpPr>
        <p:spPr>
          <a:xfrm>
            <a:off x="-147961" y="326630"/>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Zoonosis is a series of </a:t>
            </a:r>
            <a:r>
              <a:rPr lang="en-US" sz="3500" b="1" dirty="0">
                <a:solidFill>
                  <a:srgbClr val="C00000"/>
                </a:solidFill>
                <a:latin typeface="+mn-lt"/>
              </a:rPr>
              <a:t>improbable events</a:t>
            </a:r>
            <a:r>
              <a:rPr lang="en-US" sz="3500" dirty="0">
                <a:latin typeface="+mn-lt"/>
              </a:rPr>
              <a:t>.</a:t>
            </a:r>
            <a:endParaRPr lang="en-US" sz="3500" b="1" dirty="0">
              <a:solidFill>
                <a:srgbClr val="C00000"/>
              </a:solidFill>
              <a:latin typeface="+mn-lt"/>
            </a:endParaRPr>
          </a:p>
        </p:txBody>
      </p:sp>
      <p:sp>
        <p:nvSpPr>
          <p:cNvPr id="5" name="TextBox 4">
            <a:extLst>
              <a:ext uri="{FF2B5EF4-FFF2-40B4-BE49-F238E27FC236}">
                <a16:creationId xmlns:a16="http://schemas.microsoft.com/office/drawing/2014/main" id="{C39EAF11-96DA-8FEB-9380-7D5018BC385B}"/>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Tree>
    <p:extLst>
      <p:ext uri="{BB962C8B-B14F-4D97-AF65-F5344CB8AC3E}">
        <p14:creationId xmlns:p14="http://schemas.microsoft.com/office/powerpoint/2010/main" val="1636072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
            <a:extLst>
              <a:ext uri="{FF2B5EF4-FFF2-40B4-BE49-F238E27FC236}">
                <a16:creationId xmlns:a16="http://schemas.microsoft.com/office/drawing/2014/main" id="{DDDAA7E4-9C13-C36A-CEAD-C6E23E81B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7"/>
          <a:stretch/>
        </p:blipFill>
        <p:spPr bwMode="auto">
          <a:xfrm>
            <a:off x="400050" y="333321"/>
            <a:ext cx="11391900" cy="580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6702B-DC63-16D2-9040-7E637CBA0922}"/>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
        <p:nvSpPr>
          <p:cNvPr id="5" name="Title 1">
            <a:extLst>
              <a:ext uri="{FF2B5EF4-FFF2-40B4-BE49-F238E27FC236}">
                <a16:creationId xmlns:a16="http://schemas.microsoft.com/office/drawing/2014/main" id="{D49DED96-0CBB-47E4-E5CD-FF674DD4818D}"/>
              </a:ext>
            </a:extLst>
          </p:cNvPr>
          <p:cNvSpPr txBox="1">
            <a:spLocks/>
          </p:cNvSpPr>
          <p:nvPr/>
        </p:nvSpPr>
        <p:spPr>
          <a:xfrm>
            <a:off x="-300361" y="5861897"/>
            <a:ext cx="5481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mn-lt"/>
              </a:rPr>
              <a:t>Bottlenecks to spillover.</a:t>
            </a:r>
            <a:endParaRPr lang="en-US" sz="3500" b="1" dirty="0">
              <a:solidFill>
                <a:srgbClr val="C00000"/>
              </a:solidFill>
              <a:latin typeface="+mn-lt"/>
            </a:endParaRPr>
          </a:p>
        </p:txBody>
      </p:sp>
    </p:spTree>
    <p:extLst>
      <p:ext uri="{BB962C8B-B14F-4D97-AF65-F5344CB8AC3E}">
        <p14:creationId xmlns:p14="http://schemas.microsoft.com/office/powerpoint/2010/main" val="2433771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Figure 3">
            <a:extLst>
              <a:ext uri="{FF2B5EF4-FFF2-40B4-BE49-F238E27FC236}">
                <a16:creationId xmlns:a16="http://schemas.microsoft.com/office/drawing/2014/main" id="{DDDAA7E4-9C13-C36A-CEAD-C6E23E81B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7"/>
          <a:stretch/>
        </p:blipFill>
        <p:spPr bwMode="auto">
          <a:xfrm>
            <a:off x="400050" y="333321"/>
            <a:ext cx="11391900" cy="5800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C6702B-DC63-16D2-9040-7E637CBA0922}"/>
              </a:ext>
            </a:extLst>
          </p:cNvPr>
          <p:cNvSpPr txBox="1"/>
          <p:nvPr/>
        </p:nvSpPr>
        <p:spPr>
          <a:xfrm>
            <a:off x="7164426" y="6530459"/>
            <a:ext cx="5027574" cy="369332"/>
          </a:xfrm>
          <a:prstGeom prst="rect">
            <a:avLst/>
          </a:prstGeom>
          <a:noFill/>
        </p:spPr>
        <p:txBody>
          <a:bodyPr wrap="square" rtlCol="0">
            <a:spAutoFit/>
          </a:bodyPr>
          <a:lstStyle/>
          <a:p>
            <a:r>
              <a:rPr lang="en-US" b="0" i="0" dirty="0">
                <a:solidFill>
                  <a:srgbClr val="000000"/>
                </a:solidFill>
                <a:effectLst/>
              </a:rPr>
              <a:t>Plowright et al. 2017</a:t>
            </a:r>
            <a:r>
              <a:rPr lang="en-US" dirty="0">
                <a:cs typeface="Franklin Gothic Medium"/>
              </a:rPr>
              <a:t>. </a:t>
            </a:r>
            <a:r>
              <a:rPr lang="en-US" i="1" dirty="0">
                <a:cs typeface="Franklin Gothic Medium"/>
              </a:rPr>
              <a:t>Nature Reviews Microbiology.</a:t>
            </a:r>
          </a:p>
        </p:txBody>
      </p:sp>
      <p:sp>
        <p:nvSpPr>
          <p:cNvPr id="5" name="Title 1">
            <a:extLst>
              <a:ext uri="{FF2B5EF4-FFF2-40B4-BE49-F238E27FC236}">
                <a16:creationId xmlns:a16="http://schemas.microsoft.com/office/drawing/2014/main" id="{D49DED96-0CBB-47E4-E5CD-FF674DD4818D}"/>
              </a:ext>
            </a:extLst>
          </p:cNvPr>
          <p:cNvSpPr txBox="1">
            <a:spLocks/>
          </p:cNvSpPr>
          <p:nvPr/>
        </p:nvSpPr>
        <p:spPr>
          <a:xfrm>
            <a:off x="-300361" y="5861897"/>
            <a:ext cx="6396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i="1" dirty="0">
                <a:latin typeface="+mn-lt"/>
              </a:rPr>
              <a:t>What’s so special about bats?</a:t>
            </a:r>
            <a:endParaRPr lang="en-US" sz="3500" b="1" i="1" dirty="0">
              <a:solidFill>
                <a:srgbClr val="C00000"/>
              </a:solidFill>
              <a:latin typeface="+mn-lt"/>
            </a:endParaRPr>
          </a:p>
        </p:txBody>
      </p:sp>
      <p:sp>
        <p:nvSpPr>
          <p:cNvPr id="2" name="Rectangle 1">
            <a:extLst>
              <a:ext uri="{FF2B5EF4-FFF2-40B4-BE49-F238E27FC236}">
                <a16:creationId xmlns:a16="http://schemas.microsoft.com/office/drawing/2014/main" id="{EE0220A4-100C-3B20-5493-219C87CAF249}"/>
              </a:ext>
            </a:extLst>
          </p:cNvPr>
          <p:cNvSpPr/>
          <p:nvPr/>
        </p:nvSpPr>
        <p:spPr>
          <a:xfrm>
            <a:off x="10144664" y="286711"/>
            <a:ext cx="1311215" cy="874377"/>
          </a:xfrm>
          <a:prstGeom prst="rect">
            <a:avLst/>
          </a:prstGeom>
          <a:solidFill>
            <a:srgbClr val="FFFF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921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60755-10AD-2114-1C07-E2C81A8D5D79}"/>
              </a:ext>
            </a:extLst>
          </p:cNvPr>
          <p:cNvSpPr>
            <a:spLocks noGrp="1"/>
          </p:cNvSpPr>
          <p:nvPr>
            <p:ph type="title"/>
          </p:nvPr>
        </p:nvSpPr>
        <p:spPr/>
        <p:txBody>
          <a:bodyPr>
            <a:normAutofit fontScale="90000"/>
          </a:bodyPr>
          <a:lstStyle/>
          <a:p>
            <a:pPr algn="ctr"/>
            <a:r>
              <a:rPr lang="en-US" dirty="0">
                <a:latin typeface="Calibri" panose="020F0502020204030204" pitchFamily="34" charset="0"/>
                <a:cs typeface="Calibri" panose="020F0502020204030204" pitchFamily="34" charset="0"/>
              </a:rPr>
              <a:t>It is </a:t>
            </a:r>
            <a:r>
              <a:rPr lang="en-US" b="1" dirty="0">
                <a:solidFill>
                  <a:srgbClr val="C00000"/>
                </a:solidFill>
                <a:latin typeface="Calibri" panose="020F0502020204030204" pitchFamily="34" charset="0"/>
                <a:cs typeface="Calibri" panose="020F0502020204030204" pitchFamily="34" charset="0"/>
              </a:rPr>
              <a:t>debated</a:t>
            </a:r>
            <a:r>
              <a:rPr lang="en-US" dirty="0">
                <a:latin typeface="Calibri" panose="020F0502020204030204" pitchFamily="34" charset="0"/>
                <a:cs typeface="Calibri" panose="020F0502020204030204" pitchFamily="34" charset="0"/>
              </a:rPr>
              <a:t> whether bats are reservoir hosts for </a:t>
            </a:r>
            <a:r>
              <a:rPr lang="en-US" b="1" u="sng" dirty="0">
                <a:solidFill>
                  <a:srgbClr val="C00000"/>
                </a:solidFill>
                <a:latin typeface="Calibri" panose="020F0502020204030204" pitchFamily="34" charset="0"/>
                <a:cs typeface="Calibri" panose="020F0502020204030204" pitchFamily="34" charset="0"/>
              </a:rPr>
              <a:t>more</a:t>
            </a:r>
            <a:r>
              <a:rPr lang="en-US" dirty="0">
                <a:solidFill>
                  <a:srgbClr val="C00000"/>
                </a:solidFill>
                <a:latin typeface="Calibri" panose="020F0502020204030204" pitchFamily="34" charset="0"/>
                <a:cs typeface="Calibri" panose="020F0502020204030204" pitchFamily="34" charset="0"/>
              </a:rPr>
              <a:t> zoonotic viruses</a:t>
            </a:r>
            <a:r>
              <a:rPr lang="en-US" dirty="0">
                <a:latin typeface="Calibri" panose="020F0502020204030204" pitchFamily="34" charset="0"/>
                <a:cs typeface="Calibri" panose="020F0502020204030204" pitchFamily="34" charset="0"/>
              </a:rPr>
              <a:t> than other mammals.</a:t>
            </a:r>
          </a:p>
        </p:txBody>
      </p:sp>
      <p:pic>
        <p:nvPicPr>
          <p:cNvPr id="1026" name="Picture 2" descr="Figure 1">
            <a:extLst>
              <a:ext uri="{FF2B5EF4-FFF2-40B4-BE49-F238E27FC236}">
                <a16:creationId xmlns:a16="http://schemas.microsoft.com/office/drawing/2014/main" id="{84D9775A-5F78-39C7-F7CE-BF6A4838F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40" y="2357461"/>
            <a:ext cx="5194367" cy="41927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A94037-BD2D-1AC0-04B4-0B8C3DFAE200}"/>
              </a:ext>
            </a:extLst>
          </p:cNvPr>
          <p:cNvSpPr txBox="1"/>
          <p:nvPr/>
        </p:nvSpPr>
        <p:spPr>
          <a:xfrm>
            <a:off x="-1" y="6550223"/>
            <a:ext cx="2549417" cy="307777"/>
          </a:xfrm>
          <a:prstGeom prst="rect">
            <a:avLst/>
          </a:prstGeom>
          <a:solidFill>
            <a:schemeClr val="bg1"/>
          </a:solidFill>
        </p:spPr>
        <p:txBody>
          <a:bodyPr wrap="square" rtlCol="0">
            <a:spAutoFit/>
          </a:bodyPr>
          <a:lstStyle/>
          <a:p>
            <a:r>
              <a:rPr lang="en-US" sz="1400" b="0" i="0" dirty="0" err="1">
                <a:solidFill>
                  <a:srgbClr val="000000"/>
                </a:solidFill>
                <a:effectLst/>
              </a:rPr>
              <a:t>Olival</a:t>
            </a:r>
            <a:r>
              <a:rPr lang="en-US" sz="1400" b="0" i="0" dirty="0">
                <a:solidFill>
                  <a:srgbClr val="000000"/>
                </a:solidFill>
                <a:effectLst/>
              </a:rPr>
              <a:t> et al. 2017</a:t>
            </a:r>
            <a:r>
              <a:rPr lang="en-US" sz="1400" dirty="0">
                <a:cs typeface="Franklin Gothic Medium"/>
              </a:rPr>
              <a:t>. </a:t>
            </a:r>
            <a:r>
              <a:rPr lang="en-US" sz="1400" i="1" dirty="0">
                <a:cs typeface="Franklin Gothic Medium"/>
              </a:rPr>
              <a:t>Nature.</a:t>
            </a:r>
          </a:p>
        </p:txBody>
      </p:sp>
      <p:grpSp>
        <p:nvGrpSpPr>
          <p:cNvPr id="8" name="Group 7">
            <a:extLst>
              <a:ext uri="{FF2B5EF4-FFF2-40B4-BE49-F238E27FC236}">
                <a16:creationId xmlns:a16="http://schemas.microsoft.com/office/drawing/2014/main" id="{C18AEEA4-C952-65B7-6395-00BE952095D4}"/>
              </a:ext>
            </a:extLst>
          </p:cNvPr>
          <p:cNvGrpSpPr/>
          <p:nvPr/>
        </p:nvGrpSpPr>
        <p:grpSpPr>
          <a:xfrm>
            <a:off x="6759095" y="2551458"/>
            <a:ext cx="3517350" cy="3756993"/>
            <a:chOff x="7389188" y="1974574"/>
            <a:chExt cx="2961135" cy="3173896"/>
          </a:xfrm>
        </p:grpSpPr>
        <p:pic>
          <p:nvPicPr>
            <p:cNvPr id="6" name="Picture 5" descr="Chart, scatter chart&#10;&#10;Description automatically generated">
              <a:extLst>
                <a:ext uri="{FF2B5EF4-FFF2-40B4-BE49-F238E27FC236}">
                  <a16:creationId xmlns:a16="http://schemas.microsoft.com/office/drawing/2014/main" id="{40C068B4-3D43-E5C0-D8B1-98305E6630DE}"/>
                </a:ext>
              </a:extLst>
            </p:cNvPr>
            <p:cNvPicPr>
              <a:picLocks noChangeAspect="1"/>
            </p:cNvPicPr>
            <p:nvPr/>
          </p:nvPicPr>
          <p:blipFill rotWithShape="1">
            <a:blip r:embed="rId3"/>
            <a:srcRect t="-420"/>
            <a:stretch/>
          </p:blipFill>
          <p:spPr>
            <a:xfrm>
              <a:off x="7389188" y="1974574"/>
              <a:ext cx="2961135" cy="3173896"/>
            </a:xfrm>
            <a:prstGeom prst="rect">
              <a:avLst/>
            </a:prstGeom>
          </p:spPr>
        </p:pic>
        <p:sp>
          <p:nvSpPr>
            <p:cNvPr id="7" name="Rectangle 6">
              <a:extLst>
                <a:ext uri="{FF2B5EF4-FFF2-40B4-BE49-F238E27FC236}">
                  <a16:creationId xmlns:a16="http://schemas.microsoft.com/office/drawing/2014/main" id="{A5E7BAA0-564D-E8B4-F265-16B196CEE7EE}"/>
                </a:ext>
              </a:extLst>
            </p:cNvPr>
            <p:cNvSpPr/>
            <p:nvPr/>
          </p:nvSpPr>
          <p:spPr>
            <a:xfrm>
              <a:off x="7527235" y="1974574"/>
              <a:ext cx="371061" cy="437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6655234E-C224-77A4-2F03-A631312C0382}"/>
              </a:ext>
            </a:extLst>
          </p:cNvPr>
          <p:cNvSpPr txBox="1"/>
          <p:nvPr/>
        </p:nvSpPr>
        <p:spPr>
          <a:xfrm>
            <a:off x="9092542" y="6485388"/>
            <a:ext cx="3099458" cy="338554"/>
          </a:xfrm>
          <a:prstGeom prst="rect">
            <a:avLst/>
          </a:prstGeom>
          <a:solidFill>
            <a:schemeClr val="bg1"/>
          </a:solidFill>
        </p:spPr>
        <p:txBody>
          <a:bodyPr wrap="square" rtlCol="0">
            <a:spAutoFit/>
          </a:bodyPr>
          <a:lstStyle/>
          <a:p>
            <a:r>
              <a:rPr lang="en-US" sz="1600" b="0" i="0" dirty="0" err="1">
                <a:solidFill>
                  <a:srgbClr val="000000"/>
                </a:solidFill>
                <a:effectLst/>
              </a:rPr>
              <a:t>Mollentze</a:t>
            </a:r>
            <a:r>
              <a:rPr lang="en-US" sz="1600" b="0" i="0" dirty="0">
                <a:solidFill>
                  <a:srgbClr val="000000"/>
                </a:solidFill>
                <a:effectLst/>
              </a:rPr>
              <a:t> &amp; </a:t>
            </a:r>
            <a:r>
              <a:rPr lang="en-US" sz="1600" b="0" i="0" dirty="0" err="1">
                <a:solidFill>
                  <a:srgbClr val="000000"/>
                </a:solidFill>
                <a:effectLst/>
              </a:rPr>
              <a:t>Streicker</a:t>
            </a:r>
            <a:r>
              <a:rPr lang="en-US" sz="1600" b="0" i="0" dirty="0">
                <a:solidFill>
                  <a:srgbClr val="000000"/>
                </a:solidFill>
                <a:effectLst/>
              </a:rPr>
              <a:t>. 2020</a:t>
            </a:r>
            <a:r>
              <a:rPr lang="en-US" sz="1600" dirty="0">
                <a:cs typeface="Franklin Gothic Medium"/>
              </a:rPr>
              <a:t>. </a:t>
            </a:r>
            <a:r>
              <a:rPr lang="en-US" sz="1600" i="1" dirty="0">
                <a:cs typeface="Franklin Gothic Medium"/>
              </a:rPr>
              <a:t>PNAS.</a:t>
            </a:r>
          </a:p>
        </p:txBody>
      </p:sp>
      <p:sp>
        <p:nvSpPr>
          <p:cNvPr id="10" name="TextBox 9">
            <a:extLst>
              <a:ext uri="{FF2B5EF4-FFF2-40B4-BE49-F238E27FC236}">
                <a16:creationId xmlns:a16="http://schemas.microsoft.com/office/drawing/2014/main" id="{1CF893FD-A9D0-A465-54D4-5A70BE2C5DBA}"/>
              </a:ext>
            </a:extLst>
          </p:cNvPr>
          <p:cNvSpPr txBox="1"/>
          <p:nvPr/>
        </p:nvSpPr>
        <p:spPr>
          <a:xfrm>
            <a:off x="825877" y="1690688"/>
            <a:ext cx="4607030" cy="646331"/>
          </a:xfrm>
          <a:prstGeom prst="rect">
            <a:avLst/>
          </a:prstGeom>
          <a:solidFill>
            <a:schemeClr val="bg1"/>
          </a:solidFill>
        </p:spPr>
        <p:txBody>
          <a:bodyPr wrap="square" rtlCol="0">
            <a:spAutoFit/>
          </a:bodyPr>
          <a:lstStyle/>
          <a:p>
            <a:pPr algn="ctr"/>
            <a:r>
              <a:rPr lang="en-US" b="0" i="0" dirty="0">
                <a:solidFill>
                  <a:srgbClr val="000000"/>
                </a:solidFill>
                <a:effectLst/>
              </a:rPr>
              <a:t>Bats host a higher proportion of zoonotic viruses than other mammalian orders.</a:t>
            </a:r>
            <a:endParaRPr lang="en-US" i="1" dirty="0">
              <a:cs typeface="Franklin Gothic Medium"/>
            </a:endParaRPr>
          </a:p>
        </p:txBody>
      </p:sp>
      <p:sp>
        <p:nvSpPr>
          <p:cNvPr id="11" name="TextBox 10">
            <a:extLst>
              <a:ext uri="{FF2B5EF4-FFF2-40B4-BE49-F238E27FC236}">
                <a16:creationId xmlns:a16="http://schemas.microsoft.com/office/drawing/2014/main" id="{C33D5878-2034-7377-834B-4423EBDE5C0D}"/>
              </a:ext>
            </a:extLst>
          </p:cNvPr>
          <p:cNvSpPr txBox="1"/>
          <p:nvPr/>
        </p:nvSpPr>
        <p:spPr>
          <a:xfrm>
            <a:off x="6338645" y="1628128"/>
            <a:ext cx="5194367" cy="923330"/>
          </a:xfrm>
          <a:prstGeom prst="rect">
            <a:avLst/>
          </a:prstGeom>
          <a:solidFill>
            <a:schemeClr val="bg1"/>
          </a:solidFill>
        </p:spPr>
        <p:txBody>
          <a:bodyPr wrap="square" rtlCol="0">
            <a:spAutoFit/>
          </a:bodyPr>
          <a:lstStyle/>
          <a:p>
            <a:pPr algn="ctr"/>
            <a:r>
              <a:rPr lang="en-US" b="0" i="0" dirty="0">
                <a:solidFill>
                  <a:srgbClr val="000000"/>
                </a:solidFill>
                <a:effectLst/>
              </a:rPr>
              <a:t>The number of zoonotic viruses hosted by bats scales with the total number of bat species </a:t>
            </a:r>
            <a:r>
              <a:rPr lang="en-US" dirty="0">
                <a:solidFill>
                  <a:srgbClr val="000000"/>
                </a:solidFill>
              </a:rPr>
              <a:t>in existence (&gt;1400 spp.; 20% of mammalian diversity).</a:t>
            </a:r>
            <a:endParaRPr lang="en-US" i="1" dirty="0">
              <a:cs typeface="Franklin Gothic Medium"/>
            </a:endParaRPr>
          </a:p>
        </p:txBody>
      </p:sp>
    </p:spTree>
    <p:extLst>
      <p:ext uri="{BB962C8B-B14F-4D97-AF65-F5344CB8AC3E}">
        <p14:creationId xmlns:p14="http://schemas.microsoft.com/office/powerpoint/2010/main" val="3452680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2136913"/>
            <a:ext cx="12039177" cy="472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693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25D0B-19AD-7C9E-9D4E-BEAC82A1DB7A}"/>
              </a:ext>
            </a:extLst>
          </p:cNvPr>
          <p:cNvPicPr>
            <a:picLocks noChangeAspect="1"/>
          </p:cNvPicPr>
          <p:nvPr/>
        </p:nvPicPr>
        <p:blipFill rotWithShape="1">
          <a:blip r:embed="rId3">
            <a:alphaModFix/>
          </a:blip>
          <a:srcRect l="31122" r="12629" b="3"/>
          <a:stretch/>
        </p:blipFill>
        <p:spPr>
          <a:xfrm>
            <a:off x="4966006" y="198381"/>
            <a:ext cx="3765946" cy="376594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3" name="Picture 2" descr="A picture containing laying, sitting, lying, pair&#10;&#10;Description automatically generated">
            <a:extLst>
              <a:ext uri="{FF2B5EF4-FFF2-40B4-BE49-F238E27FC236}">
                <a16:creationId xmlns:a16="http://schemas.microsoft.com/office/drawing/2014/main" id="{23B6860B-4A24-B783-2CD7-C05BCC8635D0}"/>
              </a:ext>
            </a:extLst>
          </p:cNvPr>
          <p:cNvPicPr>
            <a:picLocks noChangeAspect="1"/>
          </p:cNvPicPr>
          <p:nvPr/>
        </p:nvPicPr>
        <p:blipFill rotWithShape="1">
          <a:blip r:embed="rId4">
            <a:alphaModFix/>
          </a:blip>
          <a:srcRect t="3567" r="-2" b="3564"/>
          <a:stretch/>
        </p:blipFill>
        <p:spPr>
          <a:xfrm>
            <a:off x="1199083" y="10"/>
            <a:ext cx="4125131" cy="2489417"/>
          </a:xfrm>
          <a:custGeom>
            <a:avLst/>
            <a:gdLst/>
            <a:ahLst/>
            <a:cxnLst/>
            <a:rect l="l" t="t" r="r" b="b"/>
            <a:pathLst>
              <a:path w="4125131" h="2489417">
                <a:moveTo>
                  <a:pt x="44777" y="0"/>
                </a:moveTo>
                <a:lnTo>
                  <a:pt x="4080354" y="0"/>
                </a:lnTo>
                <a:lnTo>
                  <a:pt x="4083227" y="11173"/>
                </a:lnTo>
                <a:cubicBezTo>
                  <a:pt x="4110702" y="145441"/>
                  <a:pt x="4125131" y="284462"/>
                  <a:pt x="4125131" y="426852"/>
                </a:cubicBezTo>
                <a:cubicBezTo>
                  <a:pt x="4125131" y="1565976"/>
                  <a:pt x="3201689" y="2489417"/>
                  <a:pt x="2062565" y="2489417"/>
                </a:cubicBezTo>
                <a:cubicBezTo>
                  <a:pt x="923442" y="2489417"/>
                  <a:pt x="0" y="1565976"/>
                  <a:pt x="0" y="426852"/>
                </a:cubicBezTo>
                <a:cubicBezTo>
                  <a:pt x="0" y="284462"/>
                  <a:pt x="14429" y="145441"/>
                  <a:pt x="41904" y="11173"/>
                </a:cubicBezTo>
                <a:close/>
              </a:path>
            </a:pathLst>
          </a:custGeom>
          <a:effectLst>
            <a:softEdge rad="0"/>
          </a:effectLst>
        </p:spPr>
      </p:pic>
      <p:pic>
        <p:nvPicPr>
          <p:cNvPr id="4" name="Picture 3" descr="A group of people standing in front of a crowd&#10;&#10;Description automatically generated">
            <a:extLst>
              <a:ext uri="{FF2B5EF4-FFF2-40B4-BE49-F238E27FC236}">
                <a16:creationId xmlns:a16="http://schemas.microsoft.com/office/drawing/2014/main" id="{06692AA8-D11A-3BF8-CBCD-A04314FC0104}"/>
              </a:ext>
            </a:extLst>
          </p:cNvPr>
          <p:cNvPicPr>
            <a:picLocks noChangeAspect="1"/>
          </p:cNvPicPr>
          <p:nvPr/>
        </p:nvPicPr>
        <p:blipFill rotWithShape="1">
          <a:blip r:embed="rId5">
            <a:alphaModFix/>
          </a:blip>
          <a:srcRect l="30469" r="4443" b="-1"/>
          <a:stretch/>
        </p:blipFill>
        <p:spPr>
          <a:xfrm>
            <a:off x="-7" y="2090403"/>
            <a:ext cx="4151360" cy="4767590"/>
          </a:xfrm>
          <a:custGeom>
            <a:avLst/>
            <a:gdLst/>
            <a:ahLst/>
            <a:cxnLst/>
            <a:rect l="l" t="t" r="r" b="b"/>
            <a:pathLst>
              <a:path w="4231752" h="4859916">
                <a:moveTo>
                  <a:pt x="1051869" y="0"/>
                </a:moveTo>
                <a:cubicBezTo>
                  <a:pt x="2808070" y="0"/>
                  <a:pt x="4231752" y="1423682"/>
                  <a:pt x="4231752" y="3179883"/>
                </a:cubicBezTo>
                <a:cubicBezTo>
                  <a:pt x="4231752" y="3728696"/>
                  <a:pt x="4092721" y="4245036"/>
                  <a:pt x="3847958" y="4695604"/>
                </a:cubicBezTo>
                <a:lnTo>
                  <a:pt x="3748135" y="4859916"/>
                </a:lnTo>
                <a:lnTo>
                  <a:pt x="0" y="4859916"/>
                </a:lnTo>
                <a:lnTo>
                  <a:pt x="0" y="181856"/>
                </a:lnTo>
                <a:lnTo>
                  <a:pt x="106268" y="142962"/>
                </a:lnTo>
                <a:cubicBezTo>
                  <a:pt x="404983" y="50052"/>
                  <a:pt x="722581" y="0"/>
                  <a:pt x="1051869" y="0"/>
                </a:cubicBezTo>
                <a:close/>
              </a:path>
            </a:pathLst>
          </a:custGeom>
          <a:effectLst>
            <a:softEdge rad="0"/>
          </a:effectLst>
        </p:spPr>
      </p:pic>
      <p:pic>
        <p:nvPicPr>
          <p:cNvPr id="2" name="Picture 1" descr="A close up of an animal&#10;&#10;Description automatically generated">
            <a:extLst>
              <a:ext uri="{FF2B5EF4-FFF2-40B4-BE49-F238E27FC236}">
                <a16:creationId xmlns:a16="http://schemas.microsoft.com/office/drawing/2014/main" id="{08FE7632-32FD-80AB-0A5B-5D0376FD2DFC}"/>
              </a:ext>
            </a:extLst>
          </p:cNvPr>
          <p:cNvPicPr>
            <a:picLocks noChangeAspect="1"/>
          </p:cNvPicPr>
          <p:nvPr/>
        </p:nvPicPr>
        <p:blipFill rotWithShape="1">
          <a:blip r:embed="rId6">
            <a:alphaModFix/>
          </a:blip>
          <a:srcRect l="10182" r="11173"/>
          <a:stretch/>
        </p:blipFill>
        <p:spPr>
          <a:xfrm>
            <a:off x="8845412" y="10"/>
            <a:ext cx="3346597" cy="3631921"/>
          </a:xfrm>
          <a:custGeom>
            <a:avLst/>
            <a:gdLst/>
            <a:ahLst/>
            <a:cxnLst/>
            <a:rect l="l" t="t" r="r" b="b"/>
            <a:pathLst>
              <a:path w="3346597" h="3631921">
                <a:moveTo>
                  <a:pt x="416855" y="0"/>
                </a:moveTo>
                <a:lnTo>
                  <a:pt x="3346597" y="0"/>
                </a:lnTo>
                <a:lnTo>
                  <a:pt x="3346597" y="3384403"/>
                </a:lnTo>
                <a:lnTo>
                  <a:pt x="3209678" y="3450360"/>
                </a:lnTo>
                <a:cubicBezTo>
                  <a:pt x="2933269" y="3567272"/>
                  <a:pt x="2629372" y="3631921"/>
                  <a:pt x="2310376" y="3631921"/>
                </a:cubicBezTo>
                <a:cubicBezTo>
                  <a:pt x="1034390" y="3631921"/>
                  <a:pt x="0" y="2597531"/>
                  <a:pt x="0" y="1321546"/>
                </a:cubicBezTo>
                <a:cubicBezTo>
                  <a:pt x="0" y="843052"/>
                  <a:pt x="145461" y="398532"/>
                  <a:pt x="394576" y="29794"/>
                </a:cubicBezTo>
                <a:close/>
              </a:path>
            </a:pathLst>
          </a:custGeom>
          <a:effectLst>
            <a:softEdge rad="0"/>
          </a:effectLst>
        </p:spPr>
      </p:pic>
      <p:sp>
        <p:nvSpPr>
          <p:cNvPr id="6" name="Content Placeholder 2">
            <a:extLst>
              <a:ext uri="{FF2B5EF4-FFF2-40B4-BE49-F238E27FC236}">
                <a16:creationId xmlns:a16="http://schemas.microsoft.com/office/drawing/2014/main" id="{12C59184-9CCE-6E47-A85B-B1C3D1602BFA}"/>
              </a:ext>
            </a:extLst>
          </p:cNvPr>
          <p:cNvSpPr txBox="1">
            <a:spLocks/>
          </p:cNvSpPr>
          <p:nvPr/>
        </p:nvSpPr>
        <p:spPr>
          <a:xfrm>
            <a:off x="3899698" y="3983686"/>
            <a:ext cx="8292302" cy="1747247"/>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90000"/>
              </a:lnSpc>
              <a:spcBef>
                <a:spcPct val="0"/>
              </a:spcBef>
              <a:spcAft>
                <a:spcPts val="600"/>
              </a:spcAft>
              <a:buNone/>
            </a:pPr>
            <a:r>
              <a:rPr lang="en-US" sz="3000" kern="1200" dirty="0">
                <a:ea typeface="+mj-ea"/>
                <a:cs typeface="+mj-cs"/>
              </a:rPr>
              <a:t>But it is known that bats do act as natural</a:t>
            </a:r>
            <a:r>
              <a:rPr lang="en-US" sz="3000" kern="1200" dirty="0">
                <a:solidFill>
                  <a:schemeClr val="tx2"/>
                </a:solidFill>
                <a:ea typeface="+mj-ea"/>
                <a:cs typeface="+mj-cs"/>
              </a:rPr>
              <a:t> </a:t>
            </a:r>
            <a:r>
              <a:rPr lang="en-US" sz="3000" b="1" kern="1200" dirty="0">
                <a:solidFill>
                  <a:srgbClr val="C00000"/>
                </a:solidFill>
                <a:ea typeface="+mj-ea"/>
                <a:cs typeface="+mj-cs"/>
              </a:rPr>
              <a:t>reservoirs and maintenance hosts </a:t>
            </a:r>
            <a:r>
              <a:rPr lang="en-US" sz="3000" kern="1200" dirty="0">
                <a:ea typeface="+mj-ea"/>
                <a:cs typeface="+mj-cs"/>
              </a:rPr>
              <a:t>for the majority of the world’s</a:t>
            </a:r>
            <a:r>
              <a:rPr lang="en-US" sz="3000" kern="1200" dirty="0">
                <a:solidFill>
                  <a:schemeClr val="tx2"/>
                </a:solidFill>
                <a:ea typeface="+mj-ea"/>
                <a:cs typeface="+mj-cs"/>
              </a:rPr>
              <a:t> </a:t>
            </a:r>
            <a:r>
              <a:rPr lang="en-US" sz="3000" b="1" kern="1200" dirty="0">
                <a:solidFill>
                  <a:srgbClr val="C00000"/>
                </a:solidFill>
                <a:ea typeface="+mj-ea"/>
                <a:cs typeface="+mj-cs"/>
              </a:rPr>
              <a:t>most virulent zoonotic viruses</a:t>
            </a:r>
            <a:r>
              <a:rPr lang="en-US" sz="3000" kern="1200" dirty="0">
                <a:solidFill>
                  <a:schemeClr val="tx2"/>
                </a:solidFill>
                <a:ea typeface="+mj-ea"/>
                <a:cs typeface="+mj-cs"/>
              </a:rPr>
              <a:t>.</a:t>
            </a:r>
          </a:p>
        </p:txBody>
      </p:sp>
      <p:sp>
        <p:nvSpPr>
          <p:cNvPr id="7" name="TextBox 6">
            <a:extLst>
              <a:ext uri="{FF2B5EF4-FFF2-40B4-BE49-F238E27FC236}">
                <a16:creationId xmlns:a16="http://schemas.microsoft.com/office/drawing/2014/main" id="{D50EC1A3-0A17-9FC1-389F-B667E8DD6A7F}"/>
              </a:ext>
            </a:extLst>
          </p:cNvPr>
          <p:cNvSpPr txBox="1"/>
          <p:nvPr/>
        </p:nvSpPr>
        <p:spPr>
          <a:xfrm>
            <a:off x="10191225" y="2867225"/>
            <a:ext cx="1874169" cy="369332"/>
          </a:xfrm>
          <a:prstGeom prst="rect">
            <a:avLst/>
          </a:prstGeom>
          <a:solidFill>
            <a:schemeClr val="bg1"/>
          </a:solidFill>
        </p:spPr>
        <p:txBody>
          <a:bodyPr wrap="square" rtlCol="0">
            <a:spAutoFit/>
          </a:bodyPr>
          <a:lstStyle/>
          <a:p>
            <a:pPr algn="ctr"/>
            <a:r>
              <a:rPr lang="en-US" b="0" i="0" dirty="0">
                <a:solidFill>
                  <a:srgbClr val="000000"/>
                </a:solidFill>
                <a:effectLst/>
              </a:rPr>
              <a:t>Rabies lyssavirus</a:t>
            </a:r>
            <a:endParaRPr lang="en-US" i="1" dirty="0">
              <a:cs typeface="Franklin Gothic Medium"/>
            </a:endParaRPr>
          </a:p>
        </p:txBody>
      </p:sp>
      <p:sp>
        <p:nvSpPr>
          <p:cNvPr id="8" name="TextBox 7">
            <a:extLst>
              <a:ext uri="{FF2B5EF4-FFF2-40B4-BE49-F238E27FC236}">
                <a16:creationId xmlns:a16="http://schemas.microsoft.com/office/drawing/2014/main" id="{F1E6C40C-14D8-0322-D546-8F151C355C17}"/>
              </a:ext>
            </a:extLst>
          </p:cNvPr>
          <p:cNvSpPr txBox="1"/>
          <p:nvPr/>
        </p:nvSpPr>
        <p:spPr>
          <a:xfrm>
            <a:off x="5798382" y="2977019"/>
            <a:ext cx="1874169" cy="646331"/>
          </a:xfrm>
          <a:prstGeom prst="rect">
            <a:avLst/>
          </a:prstGeom>
          <a:solidFill>
            <a:schemeClr val="bg1"/>
          </a:solidFill>
        </p:spPr>
        <p:txBody>
          <a:bodyPr wrap="square" rtlCol="0">
            <a:spAutoFit/>
          </a:bodyPr>
          <a:lstStyle/>
          <a:p>
            <a:pPr algn="ctr"/>
            <a:r>
              <a:rPr lang="en-US" b="0" i="0" dirty="0">
                <a:solidFill>
                  <a:srgbClr val="000000"/>
                </a:solidFill>
                <a:effectLst/>
              </a:rPr>
              <a:t>Hendra &amp; </a:t>
            </a:r>
            <a:r>
              <a:rPr lang="en-US" b="0" i="0" dirty="0" err="1">
                <a:solidFill>
                  <a:srgbClr val="000000"/>
                </a:solidFill>
                <a:effectLst/>
              </a:rPr>
              <a:t>Nipah</a:t>
            </a:r>
            <a:r>
              <a:rPr lang="en-US" b="0" i="0" dirty="0">
                <a:solidFill>
                  <a:srgbClr val="000000"/>
                </a:solidFill>
                <a:effectLst/>
              </a:rPr>
              <a:t> </a:t>
            </a:r>
            <a:r>
              <a:rPr lang="en-US" b="0" i="0" dirty="0" err="1">
                <a:solidFill>
                  <a:srgbClr val="000000"/>
                </a:solidFill>
                <a:effectLst/>
              </a:rPr>
              <a:t>henipavirus</a:t>
            </a:r>
            <a:endParaRPr lang="en-US" i="1" dirty="0">
              <a:cs typeface="Franklin Gothic Medium"/>
            </a:endParaRPr>
          </a:p>
        </p:txBody>
      </p:sp>
      <p:sp>
        <p:nvSpPr>
          <p:cNvPr id="10" name="TextBox 9">
            <a:extLst>
              <a:ext uri="{FF2B5EF4-FFF2-40B4-BE49-F238E27FC236}">
                <a16:creationId xmlns:a16="http://schemas.microsoft.com/office/drawing/2014/main" id="{04CB73E9-36F9-2B97-FA32-6D14D511B7F5}"/>
              </a:ext>
            </a:extLst>
          </p:cNvPr>
          <p:cNvSpPr txBox="1"/>
          <p:nvPr/>
        </p:nvSpPr>
        <p:spPr>
          <a:xfrm>
            <a:off x="3346589" y="0"/>
            <a:ext cx="1853691" cy="646331"/>
          </a:xfrm>
          <a:prstGeom prst="rect">
            <a:avLst/>
          </a:prstGeom>
          <a:solidFill>
            <a:schemeClr val="bg1"/>
          </a:solidFill>
        </p:spPr>
        <p:txBody>
          <a:bodyPr wrap="square" rtlCol="0">
            <a:spAutoFit/>
          </a:bodyPr>
          <a:lstStyle/>
          <a:p>
            <a:pPr algn="ctr"/>
            <a:r>
              <a:rPr lang="en-US" dirty="0">
                <a:solidFill>
                  <a:srgbClr val="000000"/>
                </a:solidFill>
                <a:cs typeface="Franklin Gothic Medium"/>
              </a:rPr>
              <a:t>Ebola &amp; Marburg filovirus</a:t>
            </a:r>
            <a:endParaRPr lang="en-US" i="1" dirty="0">
              <a:cs typeface="Franklin Gothic Medium"/>
            </a:endParaRPr>
          </a:p>
        </p:txBody>
      </p:sp>
      <p:sp>
        <p:nvSpPr>
          <p:cNvPr id="11" name="TextBox 10">
            <a:extLst>
              <a:ext uri="{FF2B5EF4-FFF2-40B4-BE49-F238E27FC236}">
                <a16:creationId xmlns:a16="http://schemas.microsoft.com/office/drawing/2014/main" id="{CF1977AB-F677-D1D4-78D4-B3FAA2833813}"/>
              </a:ext>
            </a:extLst>
          </p:cNvPr>
          <p:cNvSpPr txBox="1"/>
          <p:nvPr/>
        </p:nvSpPr>
        <p:spPr>
          <a:xfrm>
            <a:off x="185946" y="5730933"/>
            <a:ext cx="1550089" cy="923330"/>
          </a:xfrm>
          <a:prstGeom prst="rect">
            <a:avLst/>
          </a:prstGeom>
          <a:solidFill>
            <a:schemeClr val="bg1"/>
          </a:solidFill>
        </p:spPr>
        <p:txBody>
          <a:bodyPr wrap="square" rtlCol="0">
            <a:spAutoFit/>
          </a:bodyPr>
          <a:lstStyle/>
          <a:p>
            <a:pPr algn="ctr"/>
            <a:r>
              <a:rPr lang="en-US" dirty="0">
                <a:solidFill>
                  <a:srgbClr val="000000"/>
                </a:solidFill>
                <a:cs typeface="Franklin Gothic Medium"/>
              </a:rPr>
              <a:t>SARS, MERS, SARS-CoV-2 coronaviruses</a:t>
            </a:r>
            <a:endParaRPr lang="en-US" i="1" dirty="0">
              <a:cs typeface="Franklin Gothic Medium"/>
            </a:endParaRPr>
          </a:p>
        </p:txBody>
      </p:sp>
    </p:spTree>
    <p:extLst>
      <p:ext uri="{BB962C8B-B14F-4D97-AF65-F5344CB8AC3E}">
        <p14:creationId xmlns:p14="http://schemas.microsoft.com/office/powerpoint/2010/main" val="177126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A54F170-0009-3DEF-7E0E-A2B51BB38D41}"/>
              </a:ext>
            </a:extLst>
          </p:cNvPr>
          <p:cNvSpPr txBox="1"/>
          <p:nvPr/>
        </p:nvSpPr>
        <p:spPr>
          <a:xfrm>
            <a:off x="5990875" y="6564588"/>
            <a:ext cx="6240327" cy="307777"/>
          </a:xfrm>
          <a:prstGeom prst="rect">
            <a:avLst/>
          </a:prstGeom>
          <a:noFill/>
        </p:spPr>
        <p:txBody>
          <a:bodyPr wrap="square" rtlCol="0">
            <a:spAutoFit/>
          </a:bodyPr>
          <a:lstStyle/>
          <a:p>
            <a:pPr algn="r"/>
            <a:r>
              <a:rPr lang="en-US" sz="1400" dirty="0" err="1">
                <a:cs typeface="Franklin Gothic Medium"/>
              </a:rPr>
              <a:t>Ravelomanantsoa</a:t>
            </a:r>
            <a:r>
              <a:rPr lang="en-US" sz="1400" dirty="0">
                <a:cs typeface="Franklin Gothic Medium"/>
              </a:rPr>
              <a:t> et al. 2020. </a:t>
            </a:r>
            <a:r>
              <a:rPr lang="en-US" sz="1400" i="1" dirty="0">
                <a:cs typeface="Franklin Gothic Medium"/>
              </a:rPr>
              <a:t>Emerging Topics in Life Sciences.</a:t>
            </a:r>
            <a:endParaRPr lang="en-US" sz="1400" dirty="0">
              <a:cs typeface="Franklin Gothic Medium"/>
            </a:endParaRPr>
          </a:p>
        </p:txBody>
      </p:sp>
      <p:grpSp>
        <p:nvGrpSpPr>
          <p:cNvPr id="33" name="Group 32">
            <a:extLst>
              <a:ext uri="{FF2B5EF4-FFF2-40B4-BE49-F238E27FC236}">
                <a16:creationId xmlns:a16="http://schemas.microsoft.com/office/drawing/2014/main" id="{AC423FAC-496B-CA17-6F43-D3DEFFDDAE95}"/>
              </a:ext>
            </a:extLst>
          </p:cNvPr>
          <p:cNvGrpSpPr/>
          <p:nvPr/>
        </p:nvGrpSpPr>
        <p:grpSpPr>
          <a:xfrm>
            <a:off x="2339308" y="755374"/>
            <a:ext cx="9852692" cy="5874612"/>
            <a:chOff x="2814536" y="1496611"/>
            <a:chExt cx="8732220" cy="4890941"/>
          </a:xfrm>
        </p:grpSpPr>
        <p:pic>
          <p:nvPicPr>
            <p:cNvPr id="6" name="Picture 5">
              <a:extLst>
                <a:ext uri="{FF2B5EF4-FFF2-40B4-BE49-F238E27FC236}">
                  <a16:creationId xmlns:a16="http://schemas.microsoft.com/office/drawing/2014/main" id="{2149B092-BC0A-68EB-279B-B4E6718BF72E}"/>
                </a:ext>
              </a:extLst>
            </p:cNvPr>
            <p:cNvPicPr>
              <a:picLocks noChangeAspect="1"/>
            </p:cNvPicPr>
            <p:nvPr/>
          </p:nvPicPr>
          <p:blipFill rotWithShape="1">
            <a:blip r:embed="rId2"/>
            <a:srcRect l="3407" r="18440"/>
            <a:stretch/>
          </p:blipFill>
          <p:spPr>
            <a:xfrm>
              <a:off x="2814536" y="1496613"/>
              <a:ext cx="7585642" cy="4852738"/>
            </a:xfrm>
            <a:prstGeom prst="rect">
              <a:avLst/>
            </a:prstGeom>
          </p:spPr>
        </p:pic>
        <p:pic>
          <p:nvPicPr>
            <p:cNvPr id="7" name="Picture 6">
              <a:extLst>
                <a:ext uri="{FF2B5EF4-FFF2-40B4-BE49-F238E27FC236}">
                  <a16:creationId xmlns:a16="http://schemas.microsoft.com/office/drawing/2014/main" id="{DF9E2D2F-C2D8-3437-770F-0FD2A4130C96}"/>
                </a:ext>
              </a:extLst>
            </p:cNvPr>
            <p:cNvPicPr>
              <a:picLocks noChangeAspect="1"/>
            </p:cNvPicPr>
            <p:nvPr/>
          </p:nvPicPr>
          <p:blipFill rotWithShape="1">
            <a:blip r:embed="rId2"/>
            <a:srcRect l="89411" r="2943"/>
            <a:stretch/>
          </p:blipFill>
          <p:spPr>
            <a:xfrm>
              <a:off x="10804562" y="1496611"/>
              <a:ext cx="742194" cy="4852738"/>
            </a:xfrm>
            <a:prstGeom prst="rect">
              <a:avLst/>
            </a:prstGeom>
          </p:spPr>
        </p:pic>
        <p:pic>
          <p:nvPicPr>
            <p:cNvPr id="10" name="Graphic 9" descr="Bats">
              <a:extLst>
                <a:ext uri="{FF2B5EF4-FFF2-40B4-BE49-F238E27FC236}">
                  <a16:creationId xmlns:a16="http://schemas.microsoft.com/office/drawing/2014/main" id="{F714B5E8-DE66-F3F4-7C0D-87F5340B63A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10077572" y="1544818"/>
              <a:ext cx="289734" cy="193969"/>
            </a:xfrm>
            <a:prstGeom prst="rect">
              <a:avLst/>
            </a:prstGeom>
          </p:spPr>
        </p:pic>
        <p:pic>
          <p:nvPicPr>
            <p:cNvPr id="11" name="Graphic 10" descr="Bats">
              <a:extLst>
                <a:ext uri="{FF2B5EF4-FFF2-40B4-BE49-F238E27FC236}">
                  <a16:creationId xmlns:a16="http://schemas.microsoft.com/office/drawing/2014/main" id="{92A1B84F-63FD-25BB-BF1D-2E165F22A81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9754484" y="1642354"/>
              <a:ext cx="289734" cy="193969"/>
            </a:xfrm>
            <a:prstGeom prst="rect">
              <a:avLst/>
            </a:prstGeom>
          </p:spPr>
        </p:pic>
        <p:pic>
          <p:nvPicPr>
            <p:cNvPr id="12" name="Graphic 11" descr="Bats">
              <a:extLst>
                <a:ext uri="{FF2B5EF4-FFF2-40B4-BE49-F238E27FC236}">
                  <a16:creationId xmlns:a16="http://schemas.microsoft.com/office/drawing/2014/main" id="{2B109786-12A5-4B6C-05A2-446BF9ECA92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9498452" y="1843522"/>
              <a:ext cx="289734" cy="193969"/>
            </a:xfrm>
            <a:prstGeom prst="rect">
              <a:avLst/>
            </a:prstGeom>
          </p:spPr>
        </p:pic>
        <p:pic>
          <p:nvPicPr>
            <p:cNvPr id="13" name="Graphic 12" descr="Bats">
              <a:extLst>
                <a:ext uri="{FF2B5EF4-FFF2-40B4-BE49-F238E27FC236}">
                  <a16:creationId xmlns:a16="http://schemas.microsoft.com/office/drawing/2014/main" id="{993BEE89-5736-134C-7636-30655F20994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10211656" y="2115614"/>
              <a:ext cx="289734" cy="193969"/>
            </a:xfrm>
            <a:prstGeom prst="rect">
              <a:avLst/>
            </a:prstGeom>
          </p:spPr>
        </p:pic>
        <p:pic>
          <p:nvPicPr>
            <p:cNvPr id="14" name="Graphic 13" descr="Bats">
              <a:extLst>
                <a:ext uri="{FF2B5EF4-FFF2-40B4-BE49-F238E27FC236}">
                  <a16:creationId xmlns:a16="http://schemas.microsoft.com/office/drawing/2014/main" id="{892AEFDD-9CAA-85C5-33F7-03FD10FEE3C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10218676" y="2016951"/>
              <a:ext cx="289734" cy="193969"/>
            </a:xfrm>
            <a:prstGeom prst="rect">
              <a:avLst/>
            </a:prstGeom>
          </p:spPr>
        </p:pic>
        <p:pic>
          <p:nvPicPr>
            <p:cNvPr id="15" name="Graphic 14" descr="Bats">
              <a:extLst>
                <a:ext uri="{FF2B5EF4-FFF2-40B4-BE49-F238E27FC236}">
                  <a16:creationId xmlns:a16="http://schemas.microsoft.com/office/drawing/2014/main" id="{3AC57356-2447-0B38-EA4A-FA612A02418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10225697" y="2203150"/>
              <a:ext cx="289734" cy="193969"/>
            </a:xfrm>
            <a:prstGeom prst="rect">
              <a:avLst/>
            </a:prstGeom>
          </p:spPr>
        </p:pic>
        <p:pic>
          <p:nvPicPr>
            <p:cNvPr id="16" name="Graphic 15" descr="Bats">
              <a:extLst>
                <a:ext uri="{FF2B5EF4-FFF2-40B4-BE49-F238E27FC236}">
                  <a16:creationId xmlns:a16="http://schemas.microsoft.com/office/drawing/2014/main" id="{74A8B4DA-FC51-C109-391E-6050C4F988C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10378897" y="2306712"/>
              <a:ext cx="289734" cy="193969"/>
            </a:xfrm>
            <a:prstGeom prst="rect">
              <a:avLst/>
            </a:prstGeom>
          </p:spPr>
        </p:pic>
        <p:pic>
          <p:nvPicPr>
            <p:cNvPr id="17" name="Graphic 16" descr="Bats">
              <a:extLst>
                <a:ext uri="{FF2B5EF4-FFF2-40B4-BE49-F238E27FC236}">
                  <a16:creationId xmlns:a16="http://schemas.microsoft.com/office/drawing/2014/main" id="{F60196A3-3152-530E-5229-1CB1945E95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10220401" y="2678568"/>
              <a:ext cx="289734" cy="193969"/>
            </a:xfrm>
            <a:prstGeom prst="rect">
              <a:avLst/>
            </a:prstGeom>
          </p:spPr>
        </p:pic>
        <p:pic>
          <p:nvPicPr>
            <p:cNvPr id="18" name="Graphic 17" descr="Bats">
              <a:extLst>
                <a:ext uri="{FF2B5EF4-FFF2-40B4-BE49-F238E27FC236}">
                  <a16:creationId xmlns:a16="http://schemas.microsoft.com/office/drawing/2014/main" id="{09C4C001-3493-CDFB-CDE6-750DFDB8109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10263073" y="2776104"/>
              <a:ext cx="289734" cy="193969"/>
            </a:xfrm>
            <a:prstGeom prst="rect">
              <a:avLst/>
            </a:prstGeom>
          </p:spPr>
        </p:pic>
        <p:pic>
          <p:nvPicPr>
            <p:cNvPr id="19" name="Graphic 18" descr="Bats">
              <a:extLst>
                <a:ext uri="{FF2B5EF4-FFF2-40B4-BE49-F238E27FC236}">
                  <a16:creationId xmlns:a16="http://schemas.microsoft.com/office/drawing/2014/main" id="{59C188CB-4B06-3B40-570E-B5A1676A74A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7068769" y="4556136"/>
              <a:ext cx="289734" cy="193969"/>
            </a:xfrm>
            <a:prstGeom prst="rect">
              <a:avLst/>
            </a:prstGeom>
          </p:spPr>
        </p:pic>
        <p:pic>
          <p:nvPicPr>
            <p:cNvPr id="20" name="Graphic 19" descr="Bats">
              <a:extLst>
                <a:ext uri="{FF2B5EF4-FFF2-40B4-BE49-F238E27FC236}">
                  <a16:creationId xmlns:a16="http://schemas.microsoft.com/office/drawing/2014/main" id="{0E015D51-A927-A8A4-9ADE-70542143B9A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7111441" y="4653672"/>
              <a:ext cx="289734" cy="193969"/>
            </a:xfrm>
            <a:prstGeom prst="rect">
              <a:avLst/>
            </a:prstGeom>
          </p:spPr>
        </p:pic>
        <p:pic>
          <p:nvPicPr>
            <p:cNvPr id="21" name="Graphic 20" descr="Bats">
              <a:extLst>
                <a:ext uri="{FF2B5EF4-FFF2-40B4-BE49-F238E27FC236}">
                  <a16:creationId xmlns:a16="http://schemas.microsoft.com/office/drawing/2014/main" id="{9917686B-8E6B-FF8D-55E0-64B595ECB09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6806641" y="4769496"/>
              <a:ext cx="289734" cy="193969"/>
            </a:xfrm>
            <a:prstGeom prst="rect">
              <a:avLst/>
            </a:prstGeom>
          </p:spPr>
        </p:pic>
        <p:pic>
          <p:nvPicPr>
            <p:cNvPr id="22" name="Graphic 21" descr="Bats">
              <a:extLst>
                <a:ext uri="{FF2B5EF4-FFF2-40B4-BE49-F238E27FC236}">
                  <a16:creationId xmlns:a16="http://schemas.microsoft.com/office/drawing/2014/main" id="{55D66A9C-D5DA-D654-0EAF-A1394CCD2A8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6849313" y="4867032"/>
              <a:ext cx="289734" cy="193969"/>
            </a:xfrm>
            <a:prstGeom prst="rect">
              <a:avLst/>
            </a:prstGeom>
          </p:spPr>
        </p:pic>
        <p:pic>
          <p:nvPicPr>
            <p:cNvPr id="23" name="Graphic 22" descr="Bats">
              <a:extLst>
                <a:ext uri="{FF2B5EF4-FFF2-40B4-BE49-F238E27FC236}">
                  <a16:creationId xmlns:a16="http://schemas.microsoft.com/office/drawing/2014/main" id="{EC28CA12-8837-5911-983B-5A989E8C15F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6526225" y="4946280"/>
              <a:ext cx="289734" cy="193969"/>
            </a:xfrm>
            <a:prstGeom prst="rect">
              <a:avLst/>
            </a:prstGeom>
          </p:spPr>
        </p:pic>
        <p:pic>
          <p:nvPicPr>
            <p:cNvPr id="24" name="Graphic 23" descr="Bats">
              <a:extLst>
                <a:ext uri="{FF2B5EF4-FFF2-40B4-BE49-F238E27FC236}">
                  <a16:creationId xmlns:a16="http://schemas.microsoft.com/office/drawing/2014/main" id="{F62CA1E5-CDE6-F220-DACB-6A8154F4CEE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6806641" y="5043816"/>
              <a:ext cx="289734" cy="193969"/>
            </a:xfrm>
            <a:prstGeom prst="rect">
              <a:avLst/>
            </a:prstGeom>
          </p:spPr>
        </p:pic>
        <p:pic>
          <p:nvPicPr>
            <p:cNvPr id="25" name="Graphic 24" descr="Bats">
              <a:extLst>
                <a:ext uri="{FF2B5EF4-FFF2-40B4-BE49-F238E27FC236}">
                  <a16:creationId xmlns:a16="http://schemas.microsoft.com/office/drawing/2014/main" id="{B5A3F6F9-A3FA-C06E-A1BD-B04FDB03390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7141921" y="5141352"/>
              <a:ext cx="289734" cy="193969"/>
            </a:xfrm>
            <a:prstGeom prst="rect">
              <a:avLst/>
            </a:prstGeom>
          </p:spPr>
        </p:pic>
        <p:pic>
          <p:nvPicPr>
            <p:cNvPr id="26" name="Graphic 25" descr="Bats">
              <a:extLst>
                <a:ext uri="{FF2B5EF4-FFF2-40B4-BE49-F238E27FC236}">
                  <a16:creationId xmlns:a16="http://schemas.microsoft.com/office/drawing/2014/main" id="{B16A2749-49BD-9B26-6EC7-9A396B5F70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6512337" y="5339009"/>
              <a:ext cx="289734" cy="193969"/>
            </a:xfrm>
            <a:prstGeom prst="rect">
              <a:avLst/>
            </a:prstGeom>
          </p:spPr>
        </p:pic>
        <p:pic>
          <p:nvPicPr>
            <p:cNvPr id="27" name="Graphic 26" descr="Bats">
              <a:extLst>
                <a:ext uri="{FF2B5EF4-FFF2-40B4-BE49-F238E27FC236}">
                  <a16:creationId xmlns:a16="http://schemas.microsoft.com/office/drawing/2014/main" id="{29500269-85CA-E9C3-013D-DA2CFA5F6E6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6827129" y="5609135"/>
              <a:ext cx="289734" cy="193969"/>
            </a:xfrm>
            <a:prstGeom prst="rect">
              <a:avLst/>
            </a:prstGeom>
          </p:spPr>
        </p:pic>
        <p:pic>
          <p:nvPicPr>
            <p:cNvPr id="28" name="Graphic 27" descr="Bats">
              <a:extLst>
                <a:ext uri="{FF2B5EF4-FFF2-40B4-BE49-F238E27FC236}">
                  <a16:creationId xmlns:a16="http://schemas.microsoft.com/office/drawing/2014/main" id="{15AB68D3-ED85-AA32-5E52-83A4B8F410E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6834074" y="5425910"/>
              <a:ext cx="289734" cy="193969"/>
            </a:xfrm>
            <a:prstGeom prst="rect">
              <a:avLst/>
            </a:prstGeom>
          </p:spPr>
        </p:pic>
        <p:pic>
          <p:nvPicPr>
            <p:cNvPr id="29" name="Graphic 28" descr="Bats">
              <a:extLst>
                <a:ext uri="{FF2B5EF4-FFF2-40B4-BE49-F238E27FC236}">
                  <a16:creationId xmlns:a16="http://schemas.microsoft.com/office/drawing/2014/main" id="{C0883F2D-239F-CE12-BB8D-B138D6D9E4E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6633207" y="5907062"/>
              <a:ext cx="289734" cy="193969"/>
            </a:xfrm>
            <a:prstGeom prst="rect">
              <a:avLst/>
            </a:prstGeom>
          </p:spPr>
        </p:pic>
        <p:pic>
          <p:nvPicPr>
            <p:cNvPr id="30" name="Graphic 29" descr="Bats">
              <a:extLst>
                <a:ext uri="{FF2B5EF4-FFF2-40B4-BE49-F238E27FC236}">
                  <a16:creationId xmlns:a16="http://schemas.microsoft.com/office/drawing/2014/main" id="{9FA3C79F-8338-3EA5-A6F6-818BB238E00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7040395" y="5984787"/>
              <a:ext cx="289734" cy="193969"/>
            </a:xfrm>
            <a:prstGeom prst="rect">
              <a:avLst/>
            </a:prstGeom>
          </p:spPr>
        </p:pic>
        <p:pic>
          <p:nvPicPr>
            <p:cNvPr id="31" name="Graphic 30" descr="Bats">
              <a:extLst>
                <a:ext uri="{FF2B5EF4-FFF2-40B4-BE49-F238E27FC236}">
                  <a16:creationId xmlns:a16="http://schemas.microsoft.com/office/drawing/2014/main" id="{C22CA982-0021-D1FE-5EC6-089D3C8AF57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6582775" y="6193583"/>
              <a:ext cx="289734" cy="193969"/>
            </a:xfrm>
            <a:prstGeom prst="rect">
              <a:avLst/>
            </a:prstGeom>
          </p:spPr>
        </p:pic>
        <p:pic>
          <p:nvPicPr>
            <p:cNvPr id="32" name="Graphic 31" descr="Bats">
              <a:extLst>
                <a:ext uri="{FF2B5EF4-FFF2-40B4-BE49-F238E27FC236}">
                  <a16:creationId xmlns:a16="http://schemas.microsoft.com/office/drawing/2014/main" id="{412D008E-3D91-27F9-7064-0BDC040BC15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8832" b="45660"/>
            <a:stretch/>
          </p:blipFill>
          <p:spPr>
            <a:xfrm rot="1326514">
              <a:off x="7386047" y="6081916"/>
              <a:ext cx="289734" cy="193969"/>
            </a:xfrm>
            <a:prstGeom prst="rect">
              <a:avLst/>
            </a:prstGeom>
          </p:spPr>
        </p:pic>
      </p:grpSp>
      <p:sp>
        <p:nvSpPr>
          <p:cNvPr id="36" name="Title 1">
            <a:extLst>
              <a:ext uri="{FF2B5EF4-FFF2-40B4-BE49-F238E27FC236}">
                <a16:creationId xmlns:a16="http://schemas.microsoft.com/office/drawing/2014/main" id="{37169C0A-47AE-E677-E4AE-06702AB72170}"/>
              </a:ext>
            </a:extLst>
          </p:cNvPr>
          <p:cNvSpPr txBox="1">
            <a:spLocks/>
          </p:cNvSpPr>
          <p:nvPr/>
        </p:nvSpPr>
        <p:spPr>
          <a:xfrm>
            <a:off x="201430" y="12026"/>
            <a:ext cx="11381357" cy="882215"/>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latin typeface="Calibri" panose="020F0502020204030204" pitchFamily="34" charset="0"/>
                <a:cs typeface="Calibri" panose="020F0502020204030204" pitchFamily="34" charset="0"/>
              </a:rPr>
              <a:t>Bats</a:t>
            </a:r>
            <a:r>
              <a:rPr lang="en-US" dirty="0">
                <a:latin typeface="Calibri" panose="020F0502020204030204" pitchFamily="34" charset="0"/>
                <a:cs typeface="Calibri" panose="020F0502020204030204" pitchFamily="34" charset="0"/>
              </a:rPr>
              <a:t> are natural reservoir hosts for several subgenera of </a:t>
            </a:r>
            <a:r>
              <a:rPr lang="en-US" b="1" i="1" dirty="0">
                <a:solidFill>
                  <a:srgbClr val="C00000"/>
                </a:solidFill>
                <a:latin typeface="Calibri" panose="020F0502020204030204" pitchFamily="34" charset="0"/>
                <a:cs typeface="Calibri" panose="020F0502020204030204" pitchFamily="34" charset="0"/>
              </a:rPr>
              <a:t>Alpha–</a:t>
            </a:r>
            <a:r>
              <a:rPr lang="en-US" b="1" dirty="0">
                <a:solidFill>
                  <a:srgbClr val="C00000"/>
                </a:solidFill>
                <a:latin typeface="Calibri" panose="020F0502020204030204" pitchFamily="34" charset="0"/>
                <a:cs typeface="Calibri" panose="020F0502020204030204" pitchFamily="34" charset="0"/>
              </a:rPr>
              <a:t> and </a:t>
            </a:r>
            <a:r>
              <a:rPr lang="en-US" b="1" i="1" dirty="0" err="1">
                <a:solidFill>
                  <a:srgbClr val="C00000"/>
                </a:solidFill>
                <a:latin typeface="Calibri" panose="020F0502020204030204" pitchFamily="34" charset="0"/>
                <a:cs typeface="Calibri" panose="020F0502020204030204" pitchFamily="34" charset="0"/>
              </a:rPr>
              <a:t>Betacoronaviruses</a:t>
            </a:r>
            <a:r>
              <a:rPr lang="en-US" i="1" dirty="0">
                <a:latin typeface="Calibri" panose="020F0502020204030204" pitchFamily="34" charset="0"/>
                <a:cs typeface="Calibri" panose="020F0502020204030204" pitchFamily="34" charset="0"/>
              </a:rPr>
              <a:t>.</a:t>
            </a:r>
          </a:p>
          <a:p>
            <a:r>
              <a:rPr lang="en-US" b="1" i="1" dirty="0">
                <a:solidFill>
                  <a:srgbClr val="C00000"/>
                </a:solidFill>
                <a:latin typeface="Calibri" panose="020F0502020204030204" pitchFamily="34" charset="0"/>
                <a:cs typeface="Calibri" panose="020F0502020204030204" pitchFamily="34" charset="0"/>
              </a:rPr>
              <a:t>Rhinolophus </a:t>
            </a:r>
            <a:r>
              <a:rPr lang="en-US" b="1" dirty="0">
                <a:solidFill>
                  <a:srgbClr val="C00000"/>
                </a:solidFill>
                <a:latin typeface="Calibri" panose="020F0502020204030204" pitchFamily="34" charset="0"/>
                <a:cs typeface="Calibri" panose="020F0502020204030204" pitchFamily="34" charset="0"/>
              </a:rPr>
              <a:t>spp. bats</a:t>
            </a:r>
            <a:r>
              <a:rPr lang="en-US" dirty="0">
                <a:latin typeface="Calibri" panose="020F0502020204030204" pitchFamily="34" charset="0"/>
                <a:cs typeface="Calibri" panose="020F0502020204030204" pitchFamily="34" charset="0"/>
              </a:rPr>
              <a:t> are reservoirs for the SARS-like </a:t>
            </a:r>
            <a:r>
              <a:rPr lang="en-US" b="1" i="1" dirty="0" err="1">
                <a:solidFill>
                  <a:srgbClr val="C00000"/>
                </a:solidFill>
                <a:latin typeface="Calibri" panose="020F0502020204030204" pitchFamily="34" charset="0"/>
                <a:cs typeface="Calibri" panose="020F0502020204030204" pitchFamily="34" charset="0"/>
              </a:rPr>
              <a:t>Sarbecoviruses</a:t>
            </a:r>
            <a:r>
              <a:rPr lang="en-US" i="1"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4A486F29-909F-44AF-C287-3D587E9D8C3E}"/>
              </a:ext>
            </a:extLst>
          </p:cNvPr>
          <p:cNvPicPr>
            <a:picLocks noChangeAspect="1"/>
          </p:cNvPicPr>
          <p:nvPr/>
        </p:nvPicPr>
        <p:blipFill rotWithShape="1">
          <a:blip r:embed="rId5"/>
          <a:srcRect b="8547"/>
          <a:stretch/>
        </p:blipFill>
        <p:spPr>
          <a:xfrm>
            <a:off x="167672" y="785278"/>
            <a:ext cx="2730583" cy="1792856"/>
          </a:xfrm>
          <a:prstGeom prst="rect">
            <a:avLst/>
          </a:prstGeom>
          <a:ln>
            <a:noFill/>
          </a:ln>
          <a:effectLst>
            <a:softEdge rad="112500"/>
          </a:effectLst>
        </p:spPr>
      </p:pic>
      <p:cxnSp>
        <p:nvCxnSpPr>
          <p:cNvPr id="4" name="Straight Connector 3">
            <a:extLst>
              <a:ext uri="{FF2B5EF4-FFF2-40B4-BE49-F238E27FC236}">
                <a16:creationId xmlns:a16="http://schemas.microsoft.com/office/drawing/2014/main" id="{308FA737-3EA4-22F3-7761-A76EF6D57EE8}"/>
              </a:ext>
            </a:extLst>
          </p:cNvPr>
          <p:cNvCxnSpPr/>
          <p:nvPr/>
        </p:nvCxnSpPr>
        <p:spPr>
          <a:xfrm>
            <a:off x="183543" y="6655528"/>
            <a:ext cx="24914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235AA9-E17E-02F7-8237-7CB13D221FAB}"/>
              </a:ext>
            </a:extLst>
          </p:cNvPr>
          <p:cNvSpPr txBox="1"/>
          <p:nvPr/>
        </p:nvSpPr>
        <p:spPr>
          <a:xfrm>
            <a:off x="68517" y="6513496"/>
            <a:ext cx="1702484" cy="307777"/>
          </a:xfrm>
          <a:prstGeom prst="rect">
            <a:avLst/>
          </a:prstGeom>
          <a:noFill/>
        </p:spPr>
        <p:txBody>
          <a:bodyPr wrap="square" rtlCol="0">
            <a:spAutoFit/>
          </a:bodyPr>
          <a:lstStyle/>
          <a:p>
            <a:pPr algn="r"/>
            <a:r>
              <a:rPr lang="en-US" sz="1400" dirty="0">
                <a:solidFill>
                  <a:srgbClr val="FF0000"/>
                </a:solidFill>
                <a:cs typeface="Franklin Gothic Medium"/>
              </a:rPr>
              <a:t>7 Zoonotic </a:t>
            </a:r>
            <a:r>
              <a:rPr lang="en-US" sz="1400" dirty="0" err="1">
                <a:solidFill>
                  <a:srgbClr val="FF0000"/>
                </a:solidFill>
                <a:cs typeface="Franklin Gothic Medium"/>
              </a:rPr>
              <a:t>CoVs</a:t>
            </a:r>
            <a:endParaRPr lang="en-US" sz="1400" dirty="0">
              <a:solidFill>
                <a:srgbClr val="FF0000"/>
              </a:solidFill>
              <a:cs typeface="Franklin Gothic Medium"/>
            </a:endParaRPr>
          </a:p>
        </p:txBody>
      </p:sp>
    </p:spTree>
    <p:extLst>
      <p:ext uri="{BB962C8B-B14F-4D97-AF65-F5344CB8AC3E}">
        <p14:creationId xmlns:p14="http://schemas.microsoft.com/office/powerpoint/2010/main" val="1002655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056B91-ED84-5A3E-CABD-BE92D7ED365A}"/>
              </a:ext>
            </a:extLst>
          </p:cNvPr>
          <p:cNvSpPr txBox="1"/>
          <p:nvPr/>
        </p:nvSpPr>
        <p:spPr>
          <a:xfrm>
            <a:off x="8285018" y="6507420"/>
            <a:ext cx="4488873" cy="338554"/>
          </a:xfrm>
          <a:prstGeom prst="rect">
            <a:avLst/>
          </a:prstGeom>
          <a:solidFill>
            <a:schemeClr val="bg1"/>
          </a:solidFill>
        </p:spPr>
        <p:txBody>
          <a:bodyPr wrap="square" rtlCol="0">
            <a:spAutoFit/>
          </a:bodyPr>
          <a:lstStyle/>
          <a:p>
            <a:r>
              <a:rPr lang="en-US" sz="1600" dirty="0">
                <a:cs typeface="Franklin Gothic Medium"/>
              </a:rPr>
              <a:t>Ning et al. 2021. </a:t>
            </a:r>
            <a:r>
              <a:rPr lang="en-US" sz="1600" i="1" dirty="0">
                <a:cs typeface="Franklin Gothic Medium"/>
              </a:rPr>
              <a:t>Front. Cell. Infect. </a:t>
            </a:r>
            <a:r>
              <a:rPr lang="en-US" sz="1600" i="1" dirty="0" err="1">
                <a:cs typeface="Franklin Gothic Medium"/>
              </a:rPr>
              <a:t>Microbiol</a:t>
            </a:r>
            <a:r>
              <a:rPr lang="en-US" sz="1600" i="1" dirty="0">
                <a:cs typeface="Franklin Gothic Medium"/>
              </a:rPr>
              <a:t>.</a:t>
            </a:r>
          </a:p>
        </p:txBody>
      </p:sp>
      <p:sp>
        <p:nvSpPr>
          <p:cNvPr id="10" name="Title 1">
            <a:extLst>
              <a:ext uri="{FF2B5EF4-FFF2-40B4-BE49-F238E27FC236}">
                <a16:creationId xmlns:a16="http://schemas.microsoft.com/office/drawing/2014/main" id="{0F49B683-219F-56EF-4BD2-F42CB95E3C31}"/>
              </a:ext>
            </a:extLst>
          </p:cNvPr>
          <p:cNvSpPr txBox="1">
            <a:spLocks/>
          </p:cNvSpPr>
          <p:nvPr/>
        </p:nvSpPr>
        <p:spPr>
          <a:xfrm>
            <a:off x="201430" y="156782"/>
            <a:ext cx="11505273" cy="868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Calibri" panose="020F0502020204030204" pitchFamily="34" charset="0"/>
                <a:cs typeface="Calibri" panose="020F0502020204030204" pitchFamily="34" charset="0"/>
              </a:rPr>
              <a:t>Many </a:t>
            </a:r>
            <a:r>
              <a:rPr lang="en-US" sz="2600" dirty="0" err="1">
                <a:latin typeface="Calibri" panose="020F0502020204030204" pitchFamily="34" charset="0"/>
                <a:cs typeface="Calibri" panose="020F0502020204030204" pitchFamily="34" charset="0"/>
              </a:rPr>
              <a:t>CoVs</a:t>
            </a:r>
            <a:r>
              <a:rPr lang="en-US" sz="2600" dirty="0">
                <a:latin typeface="Calibri" panose="020F0502020204030204" pitchFamily="34" charset="0"/>
                <a:cs typeface="Calibri" panose="020F0502020204030204" pitchFamily="34" charset="0"/>
              </a:rPr>
              <a:t> transmit (and adapt) via </a:t>
            </a:r>
            <a:r>
              <a:rPr lang="en-US" sz="2600" b="1" dirty="0">
                <a:solidFill>
                  <a:srgbClr val="C00000"/>
                </a:solidFill>
                <a:latin typeface="Calibri" panose="020F0502020204030204" pitchFamily="34" charset="0"/>
                <a:cs typeface="Calibri" panose="020F0502020204030204" pitchFamily="34" charset="0"/>
              </a:rPr>
              <a:t>intermediate hosts </a:t>
            </a:r>
            <a:r>
              <a:rPr lang="en-US" sz="2600" dirty="0">
                <a:latin typeface="Calibri" panose="020F0502020204030204" pitchFamily="34" charset="0"/>
                <a:cs typeface="Calibri" panose="020F0502020204030204" pitchFamily="34" charset="0"/>
              </a:rPr>
              <a:t>prior to infecting humans.</a:t>
            </a:r>
          </a:p>
          <a:p>
            <a:pPr algn="ctr"/>
            <a:r>
              <a:rPr lang="en-US" sz="2600" dirty="0">
                <a:latin typeface="Calibri" panose="020F0502020204030204" pitchFamily="34" charset="0"/>
                <a:cs typeface="Calibri" panose="020F0502020204030204" pitchFamily="34" charset="0"/>
              </a:rPr>
              <a:t>An intermediate host for SARS-CoV-2 has </a:t>
            </a:r>
            <a:r>
              <a:rPr lang="en-US" sz="2600" b="1" dirty="0">
                <a:solidFill>
                  <a:srgbClr val="C00000"/>
                </a:solidFill>
                <a:latin typeface="Calibri" panose="020F0502020204030204" pitchFamily="34" charset="0"/>
                <a:cs typeface="Calibri" panose="020F0502020204030204" pitchFamily="34" charset="0"/>
              </a:rPr>
              <a:t>not yet been identified</a:t>
            </a:r>
            <a:r>
              <a:rPr lang="en-US" sz="2600" dirty="0">
                <a:latin typeface="Calibri" panose="020F0502020204030204" pitchFamily="34" charset="0"/>
                <a:cs typeface="Calibri" panose="020F0502020204030204" pitchFamily="34" charset="0"/>
              </a:rPr>
              <a:t>.</a:t>
            </a:r>
          </a:p>
        </p:txBody>
      </p:sp>
      <p:grpSp>
        <p:nvGrpSpPr>
          <p:cNvPr id="12" name="Group 11">
            <a:extLst>
              <a:ext uri="{FF2B5EF4-FFF2-40B4-BE49-F238E27FC236}">
                <a16:creationId xmlns:a16="http://schemas.microsoft.com/office/drawing/2014/main" id="{6E798080-E98B-BA9E-490A-4A3A54B6FE47}"/>
              </a:ext>
            </a:extLst>
          </p:cNvPr>
          <p:cNvGrpSpPr/>
          <p:nvPr/>
        </p:nvGrpSpPr>
        <p:grpSpPr>
          <a:xfrm>
            <a:off x="3276600" y="1013240"/>
            <a:ext cx="5008418" cy="5686193"/>
            <a:chOff x="505691" y="977494"/>
            <a:chExt cx="5008418" cy="5686193"/>
          </a:xfrm>
        </p:grpSpPr>
        <p:pic>
          <p:nvPicPr>
            <p:cNvPr id="8194" name="Picture 2">
              <a:extLst>
                <a:ext uri="{FF2B5EF4-FFF2-40B4-BE49-F238E27FC236}">
                  <a16:creationId xmlns:a16="http://schemas.microsoft.com/office/drawing/2014/main" id="{86A0EF2C-80E0-A0AE-EE72-460C43D0F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91" y="1046769"/>
              <a:ext cx="5008418" cy="56169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3AFF31-DE99-605A-7F3D-E7DE55E4B8A8}"/>
                </a:ext>
              </a:extLst>
            </p:cNvPr>
            <p:cNvSpPr txBox="1"/>
            <p:nvPr/>
          </p:nvSpPr>
          <p:spPr>
            <a:xfrm>
              <a:off x="609987" y="977494"/>
              <a:ext cx="1232668" cy="246221"/>
            </a:xfrm>
            <a:prstGeom prst="rect">
              <a:avLst/>
            </a:prstGeom>
            <a:solidFill>
              <a:schemeClr val="bg1"/>
            </a:solidFill>
          </p:spPr>
          <p:txBody>
            <a:bodyPr wrap="square" rtlCol="0">
              <a:spAutoFit/>
            </a:bodyPr>
            <a:lstStyle/>
            <a:p>
              <a:r>
                <a:rPr lang="en-US" sz="1000" dirty="0">
                  <a:latin typeface="Arial" panose="020B0604020202020204" pitchFamily="34" charset="0"/>
                  <a:cs typeface="Arial" panose="020B0604020202020204" pitchFamily="34" charset="0"/>
                </a:rPr>
                <a:t>Reservoir host</a:t>
              </a:r>
              <a:endParaRPr lang="en-US" sz="1000"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72808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056B91-ED84-5A3E-CABD-BE92D7ED365A}"/>
              </a:ext>
            </a:extLst>
          </p:cNvPr>
          <p:cNvSpPr txBox="1"/>
          <p:nvPr/>
        </p:nvSpPr>
        <p:spPr>
          <a:xfrm>
            <a:off x="0" y="6525014"/>
            <a:ext cx="3020291" cy="338554"/>
          </a:xfrm>
          <a:prstGeom prst="rect">
            <a:avLst/>
          </a:prstGeom>
          <a:solidFill>
            <a:schemeClr val="bg1"/>
          </a:solidFill>
        </p:spPr>
        <p:txBody>
          <a:bodyPr wrap="square" rtlCol="0">
            <a:spAutoFit/>
          </a:bodyPr>
          <a:lstStyle/>
          <a:p>
            <a:r>
              <a:rPr lang="en-US" sz="1600" dirty="0">
                <a:cs typeface="Franklin Gothic Medium"/>
              </a:rPr>
              <a:t>Han 2020. </a:t>
            </a:r>
            <a:r>
              <a:rPr lang="en-US" sz="1600" i="1" dirty="0">
                <a:cs typeface="Franklin Gothic Medium"/>
              </a:rPr>
              <a:t>Trends in Microbiology.</a:t>
            </a:r>
          </a:p>
        </p:txBody>
      </p:sp>
      <p:sp>
        <p:nvSpPr>
          <p:cNvPr id="3" name="Title 1">
            <a:extLst>
              <a:ext uri="{FF2B5EF4-FFF2-40B4-BE49-F238E27FC236}">
                <a16:creationId xmlns:a16="http://schemas.microsoft.com/office/drawing/2014/main" id="{6C92419F-9A97-F31F-F875-FA540B6686D0}"/>
              </a:ext>
            </a:extLst>
          </p:cNvPr>
          <p:cNvSpPr txBox="1">
            <a:spLocks/>
          </p:cNvSpPr>
          <p:nvPr/>
        </p:nvSpPr>
        <p:spPr>
          <a:xfrm>
            <a:off x="1399309" y="308563"/>
            <a:ext cx="9268691" cy="8683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Calibri" panose="020F0502020204030204" pitchFamily="34" charset="0"/>
                <a:cs typeface="Calibri" panose="020F0502020204030204" pitchFamily="34" charset="0"/>
              </a:rPr>
              <a:t>Bats likely sourced infections to both humans and pangolins in </a:t>
            </a:r>
            <a:r>
              <a:rPr lang="en-US" sz="2600" b="1" dirty="0">
                <a:solidFill>
                  <a:srgbClr val="C00000"/>
                </a:solidFill>
                <a:latin typeface="Calibri" panose="020F0502020204030204" pitchFamily="34" charset="0"/>
                <a:cs typeface="Calibri" panose="020F0502020204030204" pitchFamily="34" charset="0"/>
              </a:rPr>
              <a:t>disparate spillover events </a:t>
            </a:r>
            <a:r>
              <a:rPr lang="en-US" sz="2600" dirty="0">
                <a:latin typeface="Calibri" panose="020F0502020204030204" pitchFamily="34" charset="0"/>
                <a:cs typeface="Calibri" panose="020F0502020204030204" pitchFamily="34" charset="0"/>
              </a:rPr>
              <a:t>(Scenario III)</a:t>
            </a:r>
          </a:p>
        </p:txBody>
      </p:sp>
      <p:grpSp>
        <p:nvGrpSpPr>
          <p:cNvPr id="7" name="Group 6">
            <a:extLst>
              <a:ext uri="{FF2B5EF4-FFF2-40B4-BE49-F238E27FC236}">
                <a16:creationId xmlns:a16="http://schemas.microsoft.com/office/drawing/2014/main" id="{1FE9A212-3895-95C6-6B57-B2D7B42DDC09}"/>
              </a:ext>
            </a:extLst>
          </p:cNvPr>
          <p:cNvGrpSpPr/>
          <p:nvPr/>
        </p:nvGrpSpPr>
        <p:grpSpPr>
          <a:xfrm>
            <a:off x="2328485" y="1242226"/>
            <a:ext cx="7535030" cy="5307211"/>
            <a:chOff x="1884219" y="1285984"/>
            <a:chExt cx="7535030" cy="5307211"/>
          </a:xfrm>
        </p:grpSpPr>
        <p:pic>
          <p:nvPicPr>
            <p:cNvPr id="2" name="Main graphic">
              <a:extLst>
                <a:ext uri="{FF2B5EF4-FFF2-40B4-BE49-F238E27FC236}">
                  <a16:creationId xmlns:a16="http://schemas.microsoft.com/office/drawing/2014/main" id="{C868316E-9DB2-3EC7-B9EC-4DC71FCEAF3C}"/>
                </a:ext>
              </a:extLst>
            </p:cNvPr>
            <p:cNvPicPr/>
            <p:nvPr/>
          </p:nvPicPr>
          <p:blipFill>
            <a:blip r:embed="rId2"/>
            <a:stretch/>
          </p:blipFill>
          <p:spPr>
            <a:xfrm>
              <a:off x="1884219" y="1311195"/>
              <a:ext cx="7535030" cy="5282000"/>
            </a:xfrm>
            <a:prstGeom prst="rect">
              <a:avLst/>
            </a:prstGeom>
            <a:ln>
              <a:noFill/>
            </a:ln>
          </p:spPr>
        </p:pic>
        <p:sp>
          <p:nvSpPr>
            <p:cNvPr id="6" name="TextBox 5">
              <a:extLst>
                <a:ext uri="{FF2B5EF4-FFF2-40B4-BE49-F238E27FC236}">
                  <a16:creationId xmlns:a16="http://schemas.microsoft.com/office/drawing/2014/main" id="{F84BB44C-B15E-E5DB-F41A-EE606656DABA}"/>
                </a:ext>
              </a:extLst>
            </p:cNvPr>
            <p:cNvSpPr txBox="1"/>
            <p:nvPr/>
          </p:nvSpPr>
          <p:spPr>
            <a:xfrm>
              <a:off x="2119746" y="1285984"/>
              <a:ext cx="1019273" cy="246221"/>
            </a:xfrm>
            <a:prstGeom prst="rect">
              <a:avLst/>
            </a:prstGeom>
            <a:solidFill>
              <a:schemeClr val="bg1"/>
            </a:solidFill>
          </p:spPr>
          <p:txBody>
            <a:bodyPr wrap="square" rtlCol="0">
              <a:spAutoFit/>
            </a:bodyPr>
            <a:lstStyle/>
            <a:p>
              <a:pPr algn="ctr"/>
              <a:r>
                <a:rPr lang="en-US" sz="1000" dirty="0">
                  <a:latin typeface="Arial" panose="020B0604020202020204" pitchFamily="34" charset="0"/>
                  <a:cs typeface="Arial" panose="020B0604020202020204" pitchFamily="34" charset="0"/>
                </a:rPr>
                <a:t>Full genomes</a:t>
              </a:r>
              <a:endParaRPr lang="en-US" sz="1000"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58875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unburst chart&#10;&#10;Description automatically generated">
            <a:extLst>
              <a:ext uri="{FF2B5EF4-FFF2-40B4-BE49-F238E27FC236}">
                <a16:creationId xmlns:a16="http://schemas.microsoft.com/office/drawing/2014/main" id="{F2860248-2341-2C9D-3226-9B78553DBB32}"/>
              </a:ext>
            </a:extLst>
          </p:cNvPr>
          <p:cNvPicPr>
            <a:picLocks noChangeAspect="1"/>
          </p:cNvPicPr>
          <p:nvPr/>
        </p:nvPicPr>
        <p:blipFill>
          <a:blip r:embed="rId2"/>
          <a:stretch>
            <a:fillRect/>
          </a:stretch>
        </p:blipFill>
        <p:spPr>
          <a:xfrm>
            <a:off x="2600807" y="659791"/>
            <a:ext cx="3546708" cy="2829877"/>
          </a:xfrm>
          <a:prstGeom prst="rect">
            <a:avLst/>
          </a:prstGeom>
        </p:spPr>
      </p:pic>
      <p:pic>
        <p:nvPicPr>
          <p:cNvPr id="13" name="Content Placeholder 6" descr="Diagram&#10;&#10;Description automatically generated">
            <a:extLst>
              <a:ext uri="{FF2B5EF4-FFF2-40B4-BE49-F238E27FC236}">
                <a16:creationId xmlns:a16="http://schemas.microsoft.com/office/drawing/2014/main" id="{075C7951-854D-5212-6DFB-6E6CAE1BD5C6}"/>
              </a:ext>
            </a:extLst>
          </p:cNvPr>
          <p:cNvPicPr>
            <a:picLocks noChangeAspect="1"/>
          </p:cNvPicPr>
          <p:nvPr/>
        </p:nvPicPr>
        <p:blipFill>
          <a:blip r:embed="rId3"/>
          <a:stretch>
            <a:fillRect/>
          </a:stretch>
        </p:blipFill>
        <p:spPr>
          <a:xfrm>
            <a:off x="0" y="3450868"/>
            <a:ext cx="6096000" cy="3061834"/>
          </a:xfrm>
          <a:prstGeom prst="rect">
            <a:avLst/>
          </a:prstGeom>
        </p:spPr>
      </p:pic>
      <p:cxnSp>
        <p:nvCxnSpPr>
          <p:cNvPr id="14" name="Straight Arrow Connector 13">
            <a:extLst>
              <a:ext uri="{FF2B5EF4-FFF2-40B4-BE49-F238E27FC236}">
                <a16:creationId xmlns:a16="http://schemas.microsoft.com/office/drawing/2014/main" id="{3105334D-4644-8BF7-994A-738A5255BB38}"/>
              </a:ext>
            </a:extLst>
          </p:cNvPr>
          <p:cNvCxnSpPr>
            <a:cxnSpLocks/>
          </p:cNvCxnSpPr>
          <p:nvPr/>
        </p:nvCxnSpPr>
        <p:spPr>
          <a:xfrm>
            <a:off x="394401" y="2438400"/>
            <a:ext cx="0" cy="11753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52D24DB1-9D64-46FC-2E3C-9D24CE01E496}"/>
              </a:ext>
            </a:extLst>
          </p:cNvPr>
          <p:cNvSpPr txBox="1">
            <a:spLocks/>
          </p:cNvSpPr>
          <p:nvPr/>
        </p:nvSpPr>
        <p:spPr>
          <a:xfrm>
            <a:off x="176493" y="1393625"/>
            <a:ext cx="2247821" cy="966468"/>
          </a:xfrm>
          <a:prstGeom prst="rect">
            <a:avLst/>
          </a:prstGeom>
        </p:spPr>
        <p:txBody>
          <a:bodyPr vert="horz" lIns="68580" tIns="34290" rIns="68580" bIns="3429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900" dirty="0">
                <a:latin typeface="+mn-lt"/>
              </a:rPr>
              <a:t>Polytomy: a node on a phylogeny where more than 2 lineages descend from an ancestral lineage</a:t>
            </a:r>
          </a:p>
        </p:txBody>
      </p:sp>
      <p:pic>
        <p:nvPicPr>
          <p:cNvPr id="3" name="Content Placeholder 4" descr="Map&#10;&#10;Description automatically generated">
            <a:extLst>
              <a:ext uri="{FF2B5EF4-FFF2-40B4-BE49-F238E27FC236}">
                <a16:creationId xmlns:a16="http://schemas.microsoft.com/office/drawing/2014/main" id="{A9BC4CC2-DBC4-1C1F-FBC8-D6D2305D6A15}"/>
              </a:ext>
            </a:extLst>
          </p:cNvPr>
          <p:cNvPicPr>
            <a:picLocks noGrp="1" noChangeAspect="1"/>
          </p:cNvPicPr>
          <p:nvPr>
            <p:ph idx="1"/>
          </p:nvPr>
        </p:nvPicPr>
        <p:blipFill>
          <a:blip r:embed="rId4"/>
          <a:stretch>
            <a:fillRect/>
          </a:stretch>
        </p:blipFill>
        <p:spPr>
          <a:xfrm>
            <a:off x="7520522" y="623110"/>
            <a:ext cx="4277077" cy="5981291"/>
          </a:xfrm>
        </p:spPr>
      </p:pic>
      <p:sp>
        <p:nvSpPr>
          <p:cNvPr id="4" name="TextBox 3">
            <a:extLst>
              <a:ext uri="{FF2B5EF4-FFF2-40B4-BE49-F238E27FC236}">
                <a16:creationId xmlns:a16="http://schemas.microsoft.com/office/drawing/2014/main" id="{9E9E82A5-4541-E87E-349E-A2F529028BF6}"/>
              </a:ext>
            </a:extLst>
          </p:cNvPr>
          <p:cNvSpPr txBox="1"/>
          <p:nvPr/>
        </p:nvSpPr>
        <p:spPr>
          <a:xfrm>
            <a:off x="0" y="6488668"/>
            <a:ext cx="2735135" cy="369332"/>
          </a:xfrm>
          <a:prstGeom prst="rect">
            <a:avLst/>
          </a:prstGeom>
          <a:solidFill>
            <a:schemeClr val="bg1"/>
          </a:solidFill>
        </p:spPr>
        <p:txBody>
          <a:bodyPr wrap="square" rtlCol="0">
            <a:spAutoFit/>
          </a:bodyPr>
          <a:lstStyle/>
          <a:p>
            <a:r>
              <a:rPr lang="en-US" dirty="0" err="1">
                <a:cs typeface="Franklin Gothic Medium"/>
              </a:rPr>
              <a:t>Pekar</a:t>
            </a:r>
            <a:r>
              <a:rPr lang="en-US" dirty="0">
                <a:cs typeface="Franklin Gothic Medium"/>
              </a:rPr>
              <a:t> et al. 2022. </a:t>
            </a:r>
            <a:r>
              <a:rPr lang="en-US" i="1" dirty="0">
                <a:cs typeface="Franklin Gothic Medium"/>
              </a:rPr>
              <a:t>Science.</a:t>
            </a:r>
          </a:p>
        </p:txBody>
      </p:sp>
      <p:sp>
        <p:nvSpPr>
          <p:cNvPr id="7" name="TextBox 6">
            <a:extLst>
              <a:ext uri="{FF2B5EF4-FFF2-40B4-BE49-F238E27FC236}">
                <a16:creationId xmlns:a16="http://schemas.microsoft.com/office/drawing/2014/main" id="{8F44AC5D-D7DD-F55A-191A-8AED2156CE5E}"/>
              </a:ext>
            </a:extLst>
          </p:cNvPr>
          <p:cNvSpPr txBox="1"/>
          <p:nvPr/>
        </p:nvSpPr>
        <p:spPr>
          <a:xfrm>
            <a:off x="9245154" y="6489050"/>
            <a:ext cx="2946846" cy="369332"/>
          </a:xfrm>
          <a:prstGeom prst="rect">
            <a:avLst/>
          </a:prstGeom>
          <a:noFill/>
        </p:spPr>
        <p:txBody>
          <a:bodyPr wrap="square" rtlCol="0">
            <a:spAutoFit/>
          </a:bodyPr>
          <a:lstStyle/>
          <a:p>
            <a:r>
              <a:rPr lang="en-US" dirty="0" err="1">
                <a:cs typeface="Franklin Gothic Medium"/>
              </a:rPr>
              <a:t>Worobey</a:t>
            </a:r>
            <a:r>
              <a:rPr lang="en-US" dirty="0">
                <a:cs typeface="Franklin Gothic Medium"/>
              </a:rPr>
              <a:t> et al. 2022. </a:t>
            </a:r>
            <a:r>
              <a:rPr lang="en-US" i="1" dirty="0">
                <a:cs typeface="Franklin Gothic Medium"/>
              </a:rPr>
              <a:t>Science.</a:t>
            </a:r>
          </a:p>
        </p:txBody>
      </p:sp>
      <p:sp>
        <p:nvSpPr>
          <p:cNvPr id="12" name="Title 1">
            <a:extLst>
              <a:ext uri="{FF2B5EF4-FFF2-40B4-BE49-F238E27FC236}">
                <a16:creationId xmlns:a16="http://schemas.microsoft.com/office/drawing/2014/main" id="{7AAB3D82-102B-1925-65D7-A3ACD9C4A0B3}"/>
              </a:ext>
            </a:extLst>
          </p:cNvPr>
          <p:cNvSpPr txBox="1">
            <a:spLocks/>
          </p:cNvSpPr>
          <p:nvPr/>
        </p:nvSpPr>
        <p:spPr>
          <a:xfrm>
            <a:off x="0" y="-293653"/>
            <a:ext cx="119585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latin typeface="Calibri" panose="020F0502020204030204" pitchFamily="34" charset="0"/>
                <a:cs typeface="Calibri" panose="020F0502020204030204" pitchFamily="34" charset="0"/>
              </a:rPr>
              <a:t>Phylogenetic analysis suggests multiple spillover origins of SARS-CoV-2 to humans. </a:t>
            </a:r>
          </a:p>
          <a:p>
            <a:pPr algn="ctr"/>
            <a:r>
              <a:rPr lang="en-US" sz="2600" dirty="0">
                <a:latin typeface="Calibri" panose="020F0502020204030204" pitchFamily="34" charset="0"/>
                <a:cs typeface="Calibri" panose="020F0502020204030204" pitchFamily="34" charset="0"/>
              </a:rPr>
              <a:t>Both lineages appear to have emerged from the Huanan Seafood Market.</a:t>
            </a:r>
          </a:p>
        </p:txBody>
      </p:sp>
    </p:spTree>
    <p:extLst>
      <p:ext uri="{BB962C8B-B14F-4D97-AF65-F5344CB8AC3E}">
        <p14:creationId xmlns:p14="http://schemas.microsoft.com/office/powerpoint/2010/main" val="3581602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025D0B-19AD-7C9E-9D4E-BEAC82A1DB7A}"/>
              </a:ext>
            </a:extLst>
          </p:cNvPr>
          <p:cNvPicPr>
            <a:picLocks noChangeAspect="1"/>
          </p:cNvPicPr>
          <p:nvPr/>
        </p:nvPicPr>
        <p:blipFill rotWithShape="1">
          <a:blip r:embed="rId3">
            <a:alphaModFix/>
          </a:blip>
          <a:srcRect l="31122" r="12629" b="3"/>
          <a:stretch/>
        </p:blipFill>
        <p:spPr>
          <a:xfrm>
            <a:off x="4966006" y="198381"/>
            <a:ext cx="3765946" cy="376594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3" name="Picture 2" descr="A picture containing laying, sitting, lying, pair&#10;&#10;Description automatically generated">
            <a:extLst>
              <a:ext uri="{FF2B5EF4-FFF2-40B4-BE49-F238E27FC236}">
                <a16:creationId xmlns:a16="http://schemas.microsoft.com/office/drawing/2014/main" id="{23B6860B-4A24-B783-2CD7-C05BCC8635D0}"/>
              </a:ext>
            </a:extLst>
          </p:cNvPr>
          <p:cNvPicPr>
            <a:picLocks noChangeAspect="1"/>
          </p:cNvPicPr>
          <p:nvPr/>
        </p:nvPicPr>
        <p:blipFill rotWithShape="1">
          <a:blip r:embed="rId4">
            <a:alphaModFix/>
          </a:blip>
          <a:srcRect t="3567" r="-2" b="3564"/>
          <a:stretch/>
        </p:blipFill>
        <p:spPr>
          <a:xfrm>
            <a:off x="1199083" y="10"/>
            <a:ext cx="4125131" cy="2489417"/>
          </a:xfrm>
          <a:custGeom>
            <a:avLst/>
            <a:gdLst/>
            <a:ahLst/>
            <a:cxnLst/>
            <a:rect l="l" t="t" r="r" b="b"/>
            <a:pathLst>
              <a:path w="4125131" h="2489417">
                <a:moveTo>
                  <a:pt x="44777" y="0"/>
                </a:moveTo>
                <a:lnTo>
                  <a:pt x="4080354" y="0"/>
                </a:lnTo>
                <a:lnTo>
                  <a:pt x="4083227" y="11173"/>
                </a:lnTo>
                <a:cubicBezTo>
                  <a:pt x="4110702" y="145441"/>
                  <a:pt x="4125131" y="284462"/>
                  <a:pt x="4125131" y="426852"/>
                </a:cubicBezTo>
                <a:cubicBezTo>
                  <a:pt x="4125131" y="1565976"/>
                  <a:pt x="3201689" y="2489417"/>
                  <a:pt x="2062565" y="2489417"/>
                </a:cubicBezTo>
                <a:cubicBezTo>
                  <a:pt x="923442" y="2489417"/>
                  <a:pt x="0" y="1565976"/>
                  <a:pt x="0" y="426852"/>
                </a:cubicBezTo>
                <a:cubicBezTo>
                  <a:pt x="0" y="284462"/>
                  <a:pt x="14429" y="145441"/>
                  <a:pt x="41904" y="11173"/>
                </a:cubicBezTo>
                <a:close/>
              </a:path>
            </a:pathLst>
          </a:custGeom>
          <a:effectLst>
            <a:softEdge rad="0"/>
          </a:effectLst>
        </p:spPr>
      </p:pic>
      <p:pic>
        <p:nvPicPr>
          <p:cNvPr id="4" name="Picture 3" descr="A group of people standing in front of a crowd&#10;&#10;Description automatically generated">
            <a:extLst>
              <a:ext uri="{FF2B5EF4-FFF2-40B4-BE49-F238E27FC236}">
                <a16:creationId xmlns:a16="http://schemas.microsoft.com/office/drawing/2014/main" id="{06692AA8-D11A-3BF8-CBCD-A04314FC0104}"/>
              </a:ext>
            </a:extLst>
          </p:cNvPr>
          <p:cNvPicPr>
            <a:picLocks noChangeAspect="1"/>
          </p:cNvPicPr>
          <p:nvPr/>
        </p:nvPicPr>
        <p:blipFill rotWithShape="1">
          <a:blip r:embed="rId5">
            <a:alphaModFix/>
          </a:blip>
          <a:srcRect l="30469" r="4443" b="-1"/>
          <a:stretch/>
        </p:blipFill>
        <p:spPr>
          <a:xfrm>
            <a:off x="-7" y="2090403"/>
            <a:ext cx="4151360" cy="4767590"/>
          </a:xfrm>
          <a:custGeom>
            <a:avLst/>
            <a:gdLst/>
            <a:ahLst/>
            <a:cxnLst/>
            <a:rect l="l" t="t" r="r" b="b"/>
            <a:pathLst>
              <a:path w="4231752" h="4859916">
                <a:moveTo>
                  <a:pt x="1051869" y="0"/>
                </a:moveTo>
                <a:cubicBezTo>
                  <a:pt x="2808070" y="0"/>
                  <a:pt x="4231752" y="1423682"/>
                  <a:pt x="4231752" y="3179883"/>
                </a:cubicBezTo>
                <a:cubicBezTo>
                  <a:pt x="4231752" y="3728696"/>
                  <a:pt x="4092721" y="4245036"/>
                  <a:pt x="3847958" y="4695604"/>
                </a:cubicBezTo>
                <a:lnTo>
                  <a:pt x="3748135" y="4859916"/>
                </a:lnTo>
                <a:lnTo>
                  <a:pt x="0" y="4859916"/>
                </a:lnTo>
                <a:lnTo>
                  <a:pt x="0" y="181856"/>
                </a:lnTo>
                <a:lnTo>
                  <a:pt x="106268" y="142962"/>
                </a:lnTo>
                <a:cubicBezTo>
                  <a:pt x="404983" y="50052"/>
                  <a:pt x="722581" y="0"/>
                  <a:pt x="1051869" y="0"/>
                </a:cubicBezTo>
                <a:close/>
              </a:path>
            </a:pathLst>
          </a:custGeom>
          <a:effectLst>
            <a:softEdge rad="0"/>
          </a:effectLst>
        </p:spPr>
      </p:pic>
      <p:pic>
        <p:nvPicPr>
          <p:cNvPr id="2" name="Picture 1" descr="A close up of an animal&#10;&#10;Description automatically generated">
            <a:extLst>
              <a:ext uri="{FF2B5EF4-FFF2-40B4-BE49-F238E27FC236}">
                <a16:creationId xmlns:a16="http://schemas.microsoft.com/office/drawing/2014/main" id="{08FE7632-32FD-80AB-0A5B-5D0376FD2DFC}"/>
              </a:ext>
            </a:extLst>
          </p:cNvPr>
          <p:cNvPicPr>
            <a:picLocks noChangeAspect="1"/>
          </p:cNvPicPr>
          <p:nvPr/>
        </p:nvPicPr>
        <p:blipFill rotWithShape="1">
          <a:blip r:embed="rId6">
            <a:alphaModFix/>
          </a:blip>
          <a:srcRect l="10182" r="11173"/>
          <a:stretch/>
        </p:blipFill>
        <p:spPr>
          <a:xfrm>
            <a:off x="8845412" y="10"/>
            <a:ext cx="3346597" cy="3631921"/>
          </a:xfrm>
          <a:custGeom>
            <a:avLst/>
            <a:gdLst/>
            <a:ahLst/>
            <a:cxnLst/>
            <a:rect l="l" t="t" r="r" b="b"/>
            <a:pathLst>
              <a:path w="3346597" h="3631921">
                <a:moveTo>
                  <a:pt x="416855" y="0"/>
                </a:moveTo>
                <a:lnTo>
                  <a:pt x="3346597" y="0"/>
                </a:lnTo>
                <a:lnTo>
                  <a:pt x="3346597" y="3384403"/>
                </a:lnTo>
                <a:lnTo>
                  <a:pt x="3209678" y="3450360"/>
                </a:lnTo>
                <a:cubicBezTo>
                  <a:pt x="2933269" y="3567272"/>
                  <a:pt x="2629372" y="3631921"/>
                  <a:pt x="2310376" y="3631921"/>
                </a:cubicBezTo>
                <a:cubicBezTo>
                  <a:pt x="1034390" y="3631921"/>
                  <a:pt x="0" y="2597531"/>
                  <a:pt x="0" y="1321546"/>
                </a:cubicBezTo>
                <a:cubicBezTo>
                  <a:pt x="0" y="843052"/>
                  <a:pt x="145461" y="398532"/>
                  <a:pt x="394576" y="29794"/>
                </a:cubicBezTo>
                <a:close/>
              </a:path>
            </a:pathLst>
          </a:custGeom>
          <a:effectLst>
            <a:softEdge rad="0"/>
          </a:effectLst>
        </p:spPr>
      </p:pic>
      <p:sp>
        <p:nvSpPr>
          <p:cNvPr id="6" name="Content Placeholder 2">
            <a:extLst>
              <a:ext uri="{FF2B5EF4-FFF2-40B4-BE49-F238E27FC236}">
                <a16:creationId xmlns:a16="http://schemas.microsoft.com/office/drawing/2014/main" id="{12C59184-9CCE-6E47-A85B-B1C3D1602BFA}"/>
              </a:ext>
            </a:extLst>
          </p:cNvPr>
          <p:cNvSpPr txBox="1">
            <a:spLocks/>
          </p:cNvSpPr>
          <p:nvPr/>
        </p:nvSpPr>
        <p:spPr>
          <a:xfrm>
            <a:off x="3899698" y="3983686"/>
            <a:ext cx="8292302" cy="1747247"/>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90000"/>
              </a:lnSpc>
              <a:spcBef>
                <a:spcPct val="0"/>
              </a:spcBef>
              <a:spcAft>
                <a:spcPts val="600"/>
              </a:spcAft>
              <a:buNone/>
            </a:pPr>
            <a:r>
              <a:rPr lang="en-US" sz="3000" kern="1200" dirty="0">
                <a:ea typeface="+mj-ea"/>
                <a:cs typeface="+mj-cs"/>
              </a:rPr>
              <a:t>But it is known that bats do act as natural</a:t>
            </a:r>
            <a:r>
              <a:rPr lang="en-US" sz="3000" kern="1200" dirty="0">
                <a:solidFill>
                  <a:schemeClr val="tx2"/>
                </a:solidFill>
                <a:ea typeface="+mj-ea"/>
                <a:cs typeface="+mj-cs"/>
              </a:rPr>
              <a:t> </a:t>
            </a:r>
            <a:r>
              <a:rPr lang="en-US" sz="3000" b="1" kern="1200" dirty="0">
                <a:solidFill>
                  <a:srgbClr val="C00000"/>
                </a:solidFill>
                <a:ea typeface="+mj-ea"/>
                <a:cs typeface="+mj-cs"/>
              </a:rPr>
              <a:t>reservoirs and maintenance hosts </a:t>
            </a:r>
            <a:r>
              <a:rPr lang="en-US" sz="3000" kern="1200" dirty="0">
                <a:ea typeface="+mj-ea"/>
                <a:cs typeface="+mj-cs"/>
              </a:rPr>
              <a:t>for the majority of the world’s</a:t>
            </a:r>
            <a:r>
              <a:rPr lang="en-US" sz="3000" kern="1200" dirty="0">
                <a:solidFill>
                  <a:schemeClr val="tx2"/>
                </a:solidFill>
                <a:ea typeface="+mj-ea"/>
                <a:cs typeface="+mj-cs"/>
              </a:rPr>
              <a:t> </a:t>
            </a:r>
            <a:r>
              <a:rPr lang="en-US" sz="3000" b="1" kern="1200" dirty="0">
                <a:solidFill>
                  <a:srgbClr val="C00000"/>
                </a:solidFill>
                <a:ea typeface="+mj-ea"/>
                <a:cs typeface="+mj-cs"/>
              </a:rPr>
              <a:t>most virulent zoonotic viruses</a:t>
            </a:r>
            <a:r>
              <a:rPr lang="en-US" sz="3000" kern="1200" dirty="0">
                <a:solidFill>
                  <a:schemeClr val="tx2"/>
                </a:solidFill>
                <a:ea typeface="+mj-ea"/>
                <a:cs typeface="+mj-cs"/>
              </a:rPr>
              <a:t>.</a:t>
            </a:r>
          </a:p>
        </p:txBody>
      </p:sp>
      <p:sp>
        <p:nvSpPr>
          <p:cNvPr id="7" name="TextBox 6">
            <a:extLst>
              <a:ext uri="{FF2B5EF4-FFF2-40B4-BE49-F238E27FC236}">
                <a16:creationId xmlns:a16="http://schemas.microsoft.com/office/drawing/2014/main" id="{D50EC1A3-0A17-9FC1-389F-B667E8DD6A7F}"/>
              </a:ext>
            </a:extLst>
          </p:cNvPr>
          <p:cNvSpPr txBox="1"/>
          <p:nvPr/>
        </p:nvSpPr>
        <p:spPr>
          <a:xfrm>
            <a:off x="10191225" y="2867225"/>
            <a:ext cx="1874169" cy="369332"/>
          </a:xfrm>
          <a:prstGeom prst="rect">
            <a:avLst/>
          </a:prstGeom>
          <a:solidFill>
            <a:schemeClr val="bg1"/>
          </a:solidFill>
        </p:spPr>
        <p:txBody>
          <a:bodyPr wrap="square" rtlCol="0">
            <a:spAutoFit/>
          </a:bodyPr>
          <a:lstStyle/>
          <a:p>
            <a:pPr algn="ctr"/>
            <a:r>
              <a:rPr lang="en-US" b="0" i="0" dirty="0">
                <a:solidFill>
                  <a:srgbClr val="000000"/>
                </a:solidFill>
                <a:effectLst/>
              </a:rPr>
              <a:t>Rabies lyssavirus</a:t>
            </a:r>
            <a:endParaRPr lang="en-US" i="1" dirty="0">
              <a:cs typeface="Franklin Gothic Medium"/>
            </a:endParaRPr>
          </a:p>
        </p:txBody>
      </p:sp>
      <p:sp>
        <p:nvSpPr>
          <p:cNvPr id="8" name="TextBox 7">
            <a:extLst>
              <a:ext uri="{FF2B5EF4-FFF2-40B4-BE49-F238E27FC236}">
                <a16:creationId xmlns:a16="http://schemas.microsoft.com/office/drawing/2014/main" id="{F1E6C40C-14D8-0322-D546-8F151C355C17}"/>
              </a:ext>
            </a:extLst>
          </p:cNvPr>
          <p:cNvSpPr txBox="1"/>
          <p:nvPr/>
        </p:nvSpPr>
        <p:spPr>
          <a:xfrm>
            <a:off x="5798382" y="2977019"/>
            <a:ext cx="1874169" cy="646331"/>
          </a:xfrm>
          <a:prstGeom prst="rect">
            <a:avLst/>
          </a:prstGeom>
          <a:solidFill>
            <a:schemeClr val="bg1"/>
          </a:solidFill>
        </p:spPr>
        <p:txBody>
          <a:bodyPr wrap="square" rtlCol="0">
            <a:spAutoFit/>
          </a:bodyPr>
          <a:lstStyle/>
          <a:p>
            <a:pPr algn="ctr"/>
            <a:r>
              <a:rPr lang="en-US" b="0" i="0" dirty="0">
                <a:solidFill>
                  <a:srgbClr val="000000"/>
                </a:solidFill>
                <a:effectLst/>
              </a:rPr>
              <a:t>Hendra &amp; </a:t>
            </a:r>
            <a:r>
              <a:rPr lang="en-US" b="0" i="0" dirty="0" err="1">
                <a:solidFill>
                  <a:srgbClr val="000000"/>
                </a:solidFill>
                <a:effectLst/>
              </a:rPr>
              <a:t>Nipah</a:t>
            </a:r>
            <a:r>
              <a:rPr lang="en-US" b="0" i="0" dirty="0">
                <a:solidFill>
                  <a:srgbClr val="000000"/>
                </a:solidFill>
                <a:effectLst/>
              </a:rPr>
              <a:t> </a:t>
            </a:r>
            <a:r>
              <a:rPr lang="en-US" b="0" i="0" dirty="0" err="1">
                <a:solidFill>
                  <a:srgbClr val="000000"/>
                </a:solidFill>
                <a:effectLst/>
              </a:rPr>
              <a:t>henipavirus</a:t>
            </a:r>
            <a:endParaRPr lang="en-US" i="1" dirty="0">
              <a:cs typeface="Franklin Gothic Medium"/>
            </a:endParaRPr>
          </a:p>
        </p:txBody>
      </p:sp>
      <p:sp>
        <p:nvSpPr>
          <p:cNvPr id="10" name="TextBox 9">
            <a:extLst>
              <a:ext uri="{FF2B5EF4-FFF2-40B4-BE49-F238E27FC236}">
                <a16:creationId xmlns:a16="http://schemas.microsoft.com/office/drawing/2014/main" id="{04CB73E9-36F9-2B97-FA32-6D14D511B7F5}"/>
              </a:ext>
            </a:extLst>
          </p:cNvPr>
          <p:cNvSpPr txBox="1"/>
          <p:nvPr/>
        </p:nvSpPr>
        <p:spPr>
          <a:xfrm>
            <a:off x="3346589" y="0"/>
            <a:ext cx="1853691" cy="646331"/>
          </a:xfrm>
          <a:prstGeom prst="rect">
            <a:avLst/>
          </a:prstGeom>
          <a:solidFill>
            <a:schemeClr val="bg1"/>
          </a:solidFill>
        </p:spPr>
        <p:txBody>
          <a:bodyPr wrap="square" rtlCol="0">
            <a:spAutoFit/>
          </a:bodyPr>
          <a:lstStyle/>
          <a:p>
            <a:pPr algn="ctr"/>
            <a:r>
              <a:rPr lang="en-US" dirty="0">
                <a:solidFill>
                  <a:srgbClr val="000000"/>
                </a:solidFill>
                <a:cs typeface="Franklin Gothic Medium"/>
              </a:rPr>
              <a:t>Ebola &amp; Marburg filovirus</a:t>
            </a:r>
            <a:endParaRPr lang="en-US" i="1" dirty="0">
              <a:cs typeface="Franklin Gothic Medium"/>
            </a:endParaRPr>
          </a:p>
        </p:txBody>
      </p:sp>
      <p:sp>
        <p:nvSpPr>
          <p:cNvPr id="11" name="TextBox 10">
            <a:extLst>
              <a:ext uri="{FF2B5EF4-FFF2-40B4-BE49-F238E27FC236}">
                <a16:creationId xmlns:a16="http://schemas.microsoft.com/office/drawing/2014/main" id="{CF1977AB-F677-D1D4-78D4-B3FAA2833813}"/>
              </a:ext>
            </a:extLst>
          </p:cNvPr>
          <p:cNvSpPr txBox="1"/>
          <p:nvPr/>
        </p:nvSpPr>
        <p:spPr>
          <a:xfrm>
            <a:off x="185946" y="5730933"/>
            <a:ext cx="1550089" cy="923330"/>
          </a:xfrm>
          <a:prstGeom prst="rect">
            <a:avLst/>
          </a:prstGeom>
          <a:solidFill>
            <a:schemeClr val="bg1"/>
          </a:solidFill>
        </p:spPr>
        <p:txBody>
          <a:bodyPr wrap="square" rtlCol="0">
            <a:spAutoFit/>
          </a:bodyPr>
          <a:lstStyle/>
          <a:p>
            <a:pPr algn="ctr"/>
            <a:r>
              <a:rPr lang="en-US" dirty="0">
                <a:solidFill>
                  <a:srgbClr val="000000"/>
                </a:solidFill>
                <a:cs typeface="Franklin Gothic Medium"/>
              </a:rPr>
              <a:t>SARS, MERS, SARS-CoV-2 coronaviruses</a:t>
            </a:r>
            <a:endParaRPr lang="en-US" i="1" dirty="0">
              <a:cs typeface="Franklin Gothic Medium"/>
            </a:endParaRPr>
          </a:p>
        </p:txBody>
      </p:sp>
      <p:sp>
        <p:nvSpPr>
          <p:cNvPr id="9" name="Content Placeholder 2">
            <a:extLst>
              <a:ext uri="{FF2B5EF4-FFF2-40B4-BE49-F238E27FC236}">
                <a16:creationId xmlns:a16="http://schemas.microsoft.com/office/drawing/2014/main" id="{0622910B-C865-7B92-9B08-58C82446F36B}"/>
              </a:ext>
            </a:extLst>
          </p:cNvPr>
          <p:cNvSpPr txBox="1">
            <a:spLocks/>
          </p:cNvSpPr>
          <p:nvPr/>
        </p:nvSpPr>
        <p:spPr>
          <a:xfrm>
            <a:off x="5983249" y="5730933"/>
            <a:ext cx="6082145" cy="1747247"/>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90000"/>
              </a:lnSpc>
              <a:spcBef>
                <a:spcPct val="0"/>
              </a:spcBef>
              <a:spcAft>
                <a:spcPts val="600"/>
              </a:spcAft>
              <a:buNone/>
            </a:pPr>
            <a:r>
              <a:rPr lang="en-US" sz="3000" b="1" kern="1200" dirty="0">
                <a:solidFill>
                  <a:srgbClr val="C00000"/>
                </a:solidFill>
                <a:ea typeface="+mj-ea"/>
                <a:cs typeface="+mj-cs"/>
              </a:rPr>
              <a:t>Virulence</a:t>
            </a:r>
            <a:r>
              <a:rPr lang="en-US" sz="3000" kern="1200" dirty="0">
                <a:solidFill>
                  <a:schemeClr val="tx2"/>
                </a:solidFill>
                <a:ea typeface="+mj-ea"/>
                <a:cs typeface="+mj-cs"/>
              </a:rPr>
              <a:t> </a:t>
            </a:r>
            <a:r>
              <a:rPr lang="en-US" sz="3000" dirty="0">
                <a:ea typeface="+mj-ea"/>
                <a:cs typeface="+mj-cs"/>
              </a:rPr>
              <a:t>is the extent of a pathogen’s harm to the host</a:t>
            </a:r>
            <a:r>
              <a:rPr lang="en-US" sz="3000" kern="1200" dirty="0">
                <a:ea typeface="+mj-ea"/>
                <a:cs typeface="+mj-cs"/>
              </a:rPr>
              <a:t>.</a:t>
            </a:r>
          </a:p>
        </p:txBody>
      </p:sp>
    </p:spTree>
    <p:extLst>
      <p:ext uri="{BB962C8B-B14F-4D97-AF65-F5344CB8AC3E}">
        <p14:creationId xmlns:p14="http://schemas.microsoft.com/office/powerpoint/2010/main" val="3634580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2" name="Picture 1">
            <a:extLst>
              <a:ext uri="{FF2B5EF4-FFF2-40B4-BE49-F238E27FC236}">
                <a16:creationId xmlns:a16="http://schemas.microsoft.com/office/drawing/2014/main" id="{08601C7D-72EE-0D63-E8E1-698939009673}"/>
              </a:ext>
            </a:extLst>
          </p:cNvPr>
          <p:cNvPicPr/>
          <p:nvPr/>
        </p:nvPicPr>
        <p:blipFill>
          <a:blip r:embed="rId3">
            <a:extLst>
              <a:ext uri="{28A0092B-C50C-407E-A947-70E740481C1C}">
                <a14:useLocalDpi xmlns:a14="http://schemas.microsoft.com/office/drawing/2010/main" val="0"/>
              </a:ext>
            </a:extLst>
          </a:blip>
          <a:stretch>
            <a:fillRect/>
          </a:stretch>
        </p:blipFill>
        <p:spPr>
          <a:xfrm>
            <a:off x="5700408" y="899808"/>
            <a:ext cx="5603405" cy="5058383"/>
          </a:xfrm>
          <a:prstGeom prst="rect">
            <a:avLst/>
          </a:prstGeom>
        </p:spPr>
      </p:pic>
      <p:sp>
        <p:nvSpPr>
          <p:cNvPr id="3" name="Content Placeholder 2">
            <a:extLst>
              <a:ext uri="{FF2B5EF4-FFF2-40B4-BE49-F238E27FC236}">
                <a16:creationId xmlns:a16="http://schemas.microsoft.com/office/drawing/2014/main" id="{9BEBB0E2-160B-797F-9A47-7B4458664A5C}"/>
              </a:ext>
            </a:extLst>
          </p:cNvPr>
          <p:cNvSpPr txBox="1">
            <a:spLocks/>
          </p:cNvSpPr>
          <p:nvPr/>
        </p:nvSpPr>
        <p:spPr>
          <a:xfrm>
            <a:off x="209808" y="145454"/>
            <a:ext cx="4030888" cy="1747247"/>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kern="1200" dirty="0">
                <a:ea typeface="+mj-ea"/>
                <a:cs typeface="+mj-cs"/>
              </a:rPr>
              <a:t>But it is known that bats do act as natural</a:t>
            </a:r>
            <a:r>
              <a:rPr lang="en-US" sz="3000" kern="1200" dirty="0">
                <a:solidFill>
                  <a:schemeClr val="tx2"/>
                </a:solidFill>
                <a:ea typeface="+mj-ea"/>
                <a:cs typeface="+mj-cs"/>
              </a:rPr>
              <a:t> </a:t>
            </a:r>
            <a:r>
              <a:rPr lang="en-US" sz="3000" b="1" kern="1200" dirty="0">
                <a:solidFill>
                  <a:srgbClr val="C00000"/>
                </a:solidFill>
                <a:ea typeface="+mj-ea"/>
                <a:cs typeface="+mj-cs"/>
              </a:rPr>
              <a:t>reservoirs and maintenance hosts </a:t>
            </a:r>
            <a:r>
              <a:rPr lang="en-US" sz="3000" kern="1200" dirty="0">
                <a:ea typeface="+mj-ea"/>
                <a:cs typeface="+mj-cs"/>
              </a:rPr>
              <a:t>for the majority of the world’s</a:t>
            </a:r>
            <a:r>
              <a:rPr lang="en-US" sz="3000" kern="1200" dirty="0">
                <a:solidFill>
                  <a:schemeClr val="tx2"/>
                </a:solidFill>
                <a:ea typeface="+mj-ea"/>
                <a:cs typeface="+mj-cs"/>
              </a:rPr>
              <a:t> </a:t>
            </a:r>
            <a:r>
              <a:rPr lang="en-US" sz="3000" b="1" kern="1200" dirty="0">
                <a:solidFill>
                  <a:srgbClr val="C00000"/>
                </a:solidFill>
                <a:ea typeface="+mj-ea"/>
                <a:cs typeface="+mj-cs"/>
              </a:rPr>
              <a:t>most virulent zoonotic viruses</a:t>
            </a:r>
            <a:r>
              <a:rPr lang="en-US" sz="3000" kern="1200" dirty="0">
                <a:solidFill>
                  <a:schemeClr val="tx2"/>
                </a:solidFill>
                <a:ea typeface="+mj-ea"/>
                <a:cs typeface="+mj-cs"/>
              </a:rPr>
              <a:t>.</a:t>
            </a:r>
          </a:p>
        </p:txBody>
      </p:sp>
      <p:sp>
        <p:nvSpPr>
          <p:cNvPr id="4" name="Content Placeholder 2">
            <a:extLst>
              <a:ext uri="{FF2B5EF4-FFF2-40B4-BE49-F238E27FC236}">
                <a16:creationId xmlns:a16="http://schemas.microsoft.com/office/drawing/2014/main" id="{4ADFC065-3323-5D60-C49F-181DD883985B}"/>
              </a:ext>
            </a:extLst>
          </p:cNvPr>
          <p:cNvSpPr txBox="1">
            <a:spLocks/>
          </p:cNvSpPr>
          <p:nvPr/>
        </p:nvSpPr>
        <p:spPr>
          <a:xfrm>
            <a:off x="209809" y="3428999"/>
            <a:ext cx="4030888" cy="1747247"/>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b="1" kern="1200" dirty="0">
                <a:solidFill>
                  <a:srgbClr val="C00000"/>
                </a:solidFill>
                <a:ea typeface="+mj-ea"/>
                <a:cs typeface="+mj-cs"/>
              </a:rPr>
              <a:t>Virulence</a:t>
            </a:r>
            <a:r>
              <a:rPr lang="en-US" sz="3000" kern="1200" dirty="0">
                <a:solidFill>
                  <a:schemeClr val="tx2"/>
                </a:solidFill>
                <a:ea typeface="+mj-ea"/>
                <a:cs typeface="+mj-cs"/>
              </a:rPr>
              <a:t> </a:t>
            </a:r>
            <a:r>
              <a:rPr lang="en-US" sz="3000" dirty="0">
                <a:ea typeface="+mj-ea"/>
                <a:cs typeface="+mj-cs"/>
              </a:rPr>
              <a:t>is the extent of a pathogen’s harm to the host</a:t>
            </a:r>
            <a:r>
              <a:rPr lang="en-US" sz="3000" kern="1200" dirty="0">
                <a:ea typeface="+mj-ea"/>
                <a:cs typeface="+mj-cs"/>
              </a:rPr>
              <a:t>.</a:t>
            </a:r>
          </a:p>
        </p:txBody>
      </p:sp>
    </p:spTree>
    <p:extLst>
      <p:ext uri="{BB962C8B-B14F-4D97-AF65-F5344CB8AC3E}">
        <p14:creationId xmlns:p14="http://schemas.microsoft.com/office/powerpoint/2010/main" val="1058543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55F5-CF5C-8E1E-9FE4-537022204EE9}"/>
              </a:ext>
            </a:extLst>
          </p:cNvPr>
          <p:cNvSpPr>
            <a:spLocks noGrp="1"/>
          </p:cNvSpPr>
          <p:nvPr>
            <p:ph type="title"/>
          </p:nvPr>
        </p:nvSpPr>
        <p:spPr/>
        <p:txBody>
          <a:bodyPr/>
          <a:lstStyle/>
          <a:p>
            <a:pPr algn="ctr"/>
            <a:r>
              <a:rPr lang="en-US" dirty="0">
                <a:latin typeface="Calibri" panose="020F0502020204030204" pitchFamily="34" charset="0"/>
                <a:cs typeface="Calibri" panose="020F0502020204030204" pitchFamily="34" charset="0"/>
              </a:rPr>
              <a:t>Why do pathogens make us sick?</a:t>
            </a:r>
          </a:p>
        </p:txBody>
      </p:sp>
      <p:sp>
        <p:nvSpPr>
          <p:cNvPr id="3" name="Content Placeholder 2">
            <a:extLst>
              <a:ext uri="{FF2B5EF4-FFF2-40B4-BE49-F238E27FC236}">
                <a16:creationId xmlns:a16="http://schemas.microsoft.com/office/drawing/2014/main" id="{82D85196-2470-B1FC-8652-EB26039CAFE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209281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51" name="Title 1">
            <a:extLst>
              <a:ext uri="{FF2B5EF4-FFF2-40B4-BE49-F238E27FC236}">
                <a16:creationId xmlns:a16="http://schemas.microsoft.com/office/drawing/2014/main" id="{6983B89E-8318-6C4E-8037-5DD96DD41266}"/>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sp>
        <p:nvSpPr>
          <p:cNvPr id="2" name="Title 1">
            <a:extLst>
              <a:ext uri="{FF2B5EF4-FFF2-40B4-BE49-F238E27FC236}">
                <a16:creationId xmlns:a16="http://schemas.microsoft.com/office/drawing/2014/main" id="{7D06E1AA-5AC4-8339-CC93-5425758D25AD}"/>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3685629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Tree>
    <p:extLst>
      <p:ext uri="{BB962C8B-B14F-4D97-AF65-F5344CB8AC3E}">
        <p14:creationId xmlns:p14="http://schemas.microsoft.com/office/powerpoint/2010/main" val="731624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3260035"/>
            <a:ext cx="12039177" cy="3597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196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80458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8093413" y="6150114"/>
            <a:ext cx="4098587" cy="646331"/>
          </a:xfrm>
          <a:prstGeom prst="rect">
            <a:avLst/>
          </a:prstGeom>
          <a:solidFill>
            <a:schemeClr val="bg1"/>
          </a:solidFill>
        </p:spPr>
        <p:txBody>
          <a:bodyPr wrap="square" rtlCol="0">
            <a:spAutoFit/>
          </a:bodyPr>
          <a:lstStyle/>
          <a:p>
            <a:r>
              <a:rPr lang="en-US" dirty="0" err="1">
                <a:cs typeface="Franklin Gothic Medium"/>
              </a:rPr>
              <a:t>Alizon</a:t>
            </a:r>
            <a:r>
              <a:rPr lang="en-US" dirty="0">
                <a:cs typeface="Franklin Gothic Medium"/>
              </a:rPr>
              <a:t> et al. 2008. </a:t>
            </a:r>
            <a:r>
              <a:rPr lang="en-US" i="1" dirty="0">
                <a:cs typeface="Franklin Gothic Medium"/>
              </a:rPr>
              <a:t>J Evolutionary Biology</a:t>
            </a:r>
          </a:p>
          <a:p>
            <a:r>
              <a:rPr lang="en-US" dirty="0">
                <a:cs typeface="Franklin Gothic Medium"/>
              </a:rPr>
              <a:t>Anderson and May 1982. </a:t>
            </a:r>
            <a:r>
              <a:rPr lang="en-US"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6B88BB4-B0AB-1E70-1EFF-9EB496683739}"/>
              </a:ext>
            </a:extLst>
          </p:cNvPr>
          <p:cNvSpPr txBox="1"/>
          <p:nvPr/>
        </p:nvSpPr>
        <p:spPr>
          <a:xfrm>
            <a:off x="7024556" y="1513386"/>
            <a:ext cx="4853701" cy="1477328"/>
          </a:xfrm>
          <a:prstGeom prst="rect">
            <a:avLst/>
          </a:prstGeom>
          <a:noFill/>
        </p:spPr>
        <p:txBody>
          <a:bodyPr wrap="square">
            <a:spAutoFit/>
          </a:bodyPr>
          <a:lstStyle/>
          <a:p>
            <a:pPr algn="ctr"/>
            <a:r>
              <a:rPr lang="en-US" sz="3000" b="1" dirty="0">
                <a:solidFill>
                  <a:srgbClr val="C00000"/>
                </a:solidFill>
              </a:rPr>
              <a:t>Virulence</a:t>
            </a:r>
            <a:r>
              <a:rPr lang="en-US" sz="3000" dirty="0"/>
              <a:t>, then, is a by-product of a pathogen’s need to transmit for reproduction!</a:t>
            </a:r>
          </a:p>
        </p:txBody>
      </p:sp>
    </p:spTree>
    <p:extLst>
      <p:ext uri="{BB962C8B-B14F-4D97-AF65-F5344CB8AC3E}">
        <p14:creationId xmlns:p14="http://schemas.microsoft.com/office/powerpoint/2010/main" val="856003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33" name="TextBox 32">
                  <a:extLst>
                    <a:ext uri="{FF2B5EF4-FFF2-40B4-BE49-F238E27FC236}">
                      <a16:creationId xmlns:a16="http://schemas.microsoft.com/office/drawing/2014/main" id="{99D11758-0BDF-AF4E-80E8-1FAF30E40636}"/>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8571" r="-25714"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35" name="TextBox 34">
                  <a:extLst>
                    <a:ext uri="{FF2B5EF4-FFF2-40B4-BE49-F238E27FC236}">
                      <a16:creationId xmlns:a16="http://schemas.microsoft.com/office/drawing/2014/main" id="{BC50DEE0-90CB-C646-BA59-373868C06C5B}"/>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2834047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sp>
        <p:nvSpPr>
          <p:cNvPr id="47" name="TextBox 46">
            <a:extLst>
              <a:ext uri="{FF2B5EF4-FFF2-40B4-BE49-F238E27FC236}">
                <a16:creationId xmlns:a16="http://schemas.microsoft.com/office/drawing/2014/main" id="{CF551200-8247-244A-B1CB-2DAEE584367B}"/>
              </a:ext>
            </a:extLst>
          </p:cNvPr>
          <p:cNvSpPr txBox="1"/>
          <p:nvPr/>
        </p:nvSpPr>
        <p:spPr>
          <a:xfrm>
            <a:off x="-5175" y="6326103"/>
            <a:ext cx="4098587" cy="523220"/>
          </a:xfrm>
          <a:prstGeom prst="rect">
            <a:avLst/>
          </a:prstGeom>
          <a:solidFill>
            <a:schemeClr val="bg1"/>
          </a:solidFill>
        </p:spPr>
        <p:txBody>
          <a:bodyPr wrap="square" rtlCol="0">
            <a:spAutoFit/>
          </a:bodyPr>
          <a:lstStyle/>
          <a:p>
            <a:r>
              <a:rPr lang="en-US" sz="1400" dirty="0" err="1">
                <a:cs typeface="Franklin Gothic Medium"/>
              </a:rPr>
              <a:t>Alizon</a:t>
            </a:r>
            <a:r>
              <a:rPr lang="en-US" sz="1400" dirty="0">
                <a:cs typeface="Franklin Gothic Medium"/>
              </a:rPr>
              <a:t> et al. 2008. </a:t>
            </a:r>
            <a:r>
              <a:rPr lang="en-US" sz="1400" i="1" dirty="0">
                <a:cs typeface="Franklin Gothic Medium"/>
              </a:rPr>
              <a:t>J Evolutionary Biology</a:t>
            </a:r>
          </a:p>
          <a:p>
            <a:r>
              <a:rPr lang="en-US" sz="1400" dirty="0">
                <a:cs typeface="Franklin Gothic Medium"/>
              </a:rPr>
              <a:t>Anderson and May 1982. </a:t>
            </a:r>
            <a:r>
              <a:rPr lang="en-US" sz="1400" i="1" dirty="0">
                <a:cs typeface="Franklin Gothic Medium"/>
              </a:rPr>
              <a:t>Parasitology.</a:t>
            </a:r>
          </a:p>
        </p:txBody>
      </p:sp>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itle 1">
            <a:extLst>
              <a:ext uri="{FF2B5EF4-FFF2-40B4-BE49-F238E27FC236}">
                <a16:creationId xmlns:a16="http://schemas.microsoft.com/office/drawing/2014/main" id="{B5001581-4B9C-1D34-92B5-7B5268C1ADCB}"/>
              </a:ext>
            </a:extLst>
          </p:cNvPr>
          <p:cNvSpPr>
            <a:spLocks noGrp="1"/>
          </p:cNvSpPr>
          <p:nvPr>
            <p:ph type="title"/>
          </p:nvPr>
        </p:nvSpPr>
        <p:spPr>
          <a:xfrm>
            <a:off x="8040404" y="128875"/>
            <a:ext cx="4098587" cy="1100990"/>
          </a:xfrm>
        </p:spPr>
        <p:txBody>
          <a:bodyPr>
            <a:normAutofit/>
          </a:bodyPr>
          <a:lstStyle/>
          <a:p>
            <a:pPr algn="ctr"/>
            <a:r>
              <a:rPr lang="en-US" sz="3600" i="1" dirty="0">
                <a:latin typeface="Calibri" panose="020F0502020204030204" pitchFamily="34" charset="0"/>
                <a:cs typeface="Calibri" panose="020F0502020204030204" pitchFamily="34" charset="0"/>
              </a:rPr>
              <a:t>Why do pathogens make us sick?</a:t>
            </a:r>
          </a:p>
        </p:txBody>
      </p:sp>
      <p:sp>
        <p:nvSpPr>
          <p:cNvPr id="9" name="TextBox 8">
            <a:extLst>
              <a:ext uri="{FF2B5EF4-FFF2-40B4-BE49-F238E27FC236}">
                <a16:creationId xmlns:a16="http://schemas.microsoft.com/office/drawing/2014/main" id="{E532404D-AE69-ADC6-8AF7-53EBEAFCF0AA}"/>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10" name="Group 9">
            <a:extLst>
              <a:ext uri="{FF2B5EF4-FFF2-40B4-BE49-F238E27FC236}">
                <a16:creationId xmlns:a16="http://schemas.microsoft.com/office/drawing/2014/main" id="{A39DE68B-FA8C-732E-F0E3-67C07142CE3F}"/>
              </a:ext>
            </a:extLst>
          </p:cNvPr>
          <p:cNvGrpSpPr/>
          <p:nvPr/>
        </p:nvGrpSpPr>
        <p:grpSpPr>
          <a:xfrm>
            <a:off x="1254674" y="1808974"/>
            <a:ext cx="914400" cy="914400"/>
            <a:chOff x="65200" y="909486"/>
            <a:chExt cx="914400" cy="914400"/>
          </a:xfrm>
        </p:grpSpPr>
        <p:pic>
          <p:nvPicPr>
            <p:cNvPr id="11" name="Graphic 10" descr="Thermometer outline">
              <a:extLst>
                <a:ext uri="{FF2B5EF4-FFF2-40B4-BE49-F238E27FC236}">
                  <a16:creationId xmlns:a16="http://schemas.microsoft.com/office/drawing/2014/main" id="{392F3CBD-4466-6154-DC12-7923C1B32D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2" name="Oval 11">
              <a:extLst>
                <a:ext uri="{FF2B5EF4-FFF2-40B4-BE49-F238E27FC236}">
                  <a16:creationId xmlns:a16="http://schemas.microsoft.com/office/drawing/2014/main" id="{6A0B212D-A6B9-F9F8-589F-4E3B366133CF}"/>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C9E38F-2C27-3FE1-F4A7-9135F93D7870}"/>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79FB2C2-0915-0E97-021D-EA8AE374F17C}"/>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779FB2C2-0915-0E97-021D-EA8AE374F17C}"/>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9E05DDDB-EFFE-D237-5038-C3B09F8E8F11}"/>
              </a:ext>
            </a:extLst>
          </p:cNvPr>
          <p:cNvGrpSpPr/>
          <p:nvPr/>
        </p:nvGrpSpPr>
        <p:grpSpPr>
          <a:xfrm>
            <a:off x="7961939" y="2843601"/>
            <a:ext cx="3686959" cy="2624506"/>
            <a:chOff x="5457041" y="2978639"/>
            <a:chExt cx="3686959" cy="2624506"/>
          </a:xfrm>
        </p:grpSpPr>
        <p:pic>
          <p:nvPicPr>
            <p:cNvPr id="18" name="Main graphic">
              <a:extLst>
                <a:ext uri="{FF2B5EF4-FFF2-40B4-BE49-F238E27FC236}">
                  <a16:creationId xmlns:a16="http://schemas.microsoft.com/office/drawing/2014/main" id="{7C7AB1EE-AF44-0DD4-892E-4BFC368BF842}"/>
                </a:ext>
              </a:extLst>
            </p:cNvPr>
            <p:cNvPicPr/>
            <p:nvPr/>
          </p:nvPicPr>
          <p:blipFill rotWithShape="1">
            <a:blip r:embed="rId12"/>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A09C47-AF8D-4243-C9F6-8055585DC11C}"/>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19" name="TextBox 18">
                  <a:extLst>
                    <a:ext uri="{FF2B5EF4-FFF2-40B4-BE49-F238E27FC236}">
                      <a16:creationId xmlns:a16="http://schemas.microsoft.com/office/drawing/2014/main" id="{CBA09C47-AF8D-4243-C9F6-8055585DC11C}"/>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13"/>
                  <a:stretch>
                    <a:fillRect l="-5714" r="-25714" b="-2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3AFB928-B325-ECC9-E906-124249732394}"/>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20" name="TextBox 19">
                  <a:extLst>
                    <a:ext uri="{FF2B5EF4-FFF2-40B4-BE49-F238E27FC236}">
                      <a16:creationId xmlns:a16="http://schemas.microsoft.com/office/drawing/2014/main" id="{33AFB928-B325-ECC9-E906-124249732394}"/>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14"/>
                  <a:stretch>
                    <a:fillRect t="-8571" b="-25714"/>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2E691C2-AE17-8638-5189-D092ABCE19E5}"/>
              </a:ext>
            </a:extLst>
          </p:cNvPr>
          <p:cNvSpPr txBox="1"/>
          <p:nvPr/>
        </p:nvSpPr>
        <p:spPr>
          <a:xfrm>
            <a:off x="6910422" y="1713029"/>
            <a:ext cx="5330213" cy="1015663"/>
          </a:xfrm>
          <a:prstGeom prst="rect">
            <a:avLst/>
          </a:prstGeom>
          <a:noFill/>
        </p:spPr>
        <p:txBody>
          <a:bodyPr wrap="square">
            <a:spAutoFit/>
          </a:bodyPr>
          <a:lstStyle/>
          <a:p>
            <a:pPr algn="ctr"/>
            <a:r>
              <a:rPr lang="en-US" sz="3000" dirty="0"/>
              <a:t>As a result, we predict the evolution of “</a:t>
            </a:r>
            <a:r>
              <a:rPr lang="en-US" sz="3000" b="1" dirty="0">
                <a:solidFill>
                  <a:srgbClr val="C00000"/>
                </a:solidFill>
              </a:rPr>
              <a:t>optimal virulence</a:t>
            </a:r>
            <a:r>
              <a:rPr lang="en-US" sz="3000" dirty="0"/>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E8C7958-E03B-DD65-791F-48F3256753D0}"/>
                  </a:ext>
                </a:extLst>
              </p:cNvPr>
              <p:cNvSpPr/>
              <p:nvPr/>
            </p:nvSpPr>
            <p:spPr>
              <a:xfrm>
                <a:off x="5882042" y="5973832"/>
                <a:ext cx="3910193"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dirty="0" smtClean="0">
                              <a:solidFill>
                                <a:srgbClr val="C00000"/>
                              </a:solidFill>
                              <a:latin typeface="Cambria Math" panose="02040503050406030204" pitchFamily="18" charset="0"/>
                              <a:sym typeface="Symbol" pitchFamily="2" charset="2"/>
                            </a:rPr>
                          </m:ctrlPr>
                        </m:sSubPr>
                        <m:e>
                          <m:r>
                            <a:rPr lang="en-US" sz="2000" b="1" dirty="0">
                              <a:solidFill>
                                <a:srgbClr val="C00000"/>
                              </a:solidFill>
                              <a:latin typeface="Cambria Math" panose="02040503050406030204" pitchFamily="18" charset="0"/>
                              <a:sym typeface="Symbol" pitchFamily="2" charset="2"/>
                            </a:rPr>
                            <m:t>𝐑</m:t>
                          </m:r>
                        </m:e>
                        <m:sub>
                          <m:r>
                            <a:rPr lang="en-US" sz="2000" b="1" dirty="0">
                              <a:solidFill>
                                <a:srgbClr val="C00000"/>
                              </a:solidFill>
                              <a:latin typeface="Cambria Math" panose="02040503050406030204" pitchFamily="18" charset="0"/>
                              <a:sym typeface="Symbol" pitchFamily="2" charset="2"/>
                            </a:rPr>
                            <m:t>𝟎</m:t>
                          </m:r>
                        </m:sub>
                      </m:sSub>
                      <m:r>
                        <a:rPr lang="en-US" sz="2000" b="1" dirty="0">
                          <a:latin typeface="Cambria Math" panose="02040503050406030204" pitchFamily="18" charset="0"/>
                          <a:sym typeface="Symbol" pitchFamily="2" charset="2"/>
                        </a:rPr>
                        <m:t>=</m:t>
                      </m:r>
                      <m:f>
                        <m:fPr>
                          <m:ctrlPr>
                            <a:rPr lang="en-US" sz="2000" b="1" i="1" dirty="0" smtClean="0">
                              <a:solidFill>
                                <a:schemeClr val="tx1"/>
                              </a:solidFill>
                              <a:latin typeface="Cambria Math" panose="02040503050406030204" pitchFamily="18" charset="0"/>
                              <a:sym typeface="Symbol" pitchFamily="2" charset="2"/>
                            </a:rPr>
                          </m:ctrlPr>
                        </m:fPr>
                        <m:num>
                          <m:r>
                            <a:rPr lang="en-US" sz="2000" b="1" dirty="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𝛃</m:t>
                          </m:r>
                          <m:r>
                            <a:rPr lang="en-US" sz="2000" b="1" i="0"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 </m:t>
                          </m:r>
                          <m:r>
                            <a:rPr lang="en-US" sz="2000" b="0"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m:t>
                          </m:r>
                        </m:num>
                        <m:den>
                          <m:r>
                            <a:rPr lang="en-US" sz="2000" b="1" dirty="0">
                              <a:solidFill>
                                <a:schemeClr val="tx1"/>
                              </a:solidFill>
                              <a:latin typeface="Cambria Math" panose="02040503050406030204" pitchFamily="18" charset="0"/>
                              <a:ea typeface="Cambria Math" panose="02040503050406030204" pitchFamily="18" charset="0"/>
                              <a:sym typeface="Symbol" pitchFamily="2" charset="2"/>
                            </a:rPr>
                            <m:t>𝛄</m:t>
                          </m:r>
                          <m:r>
                            <a:rPr lang="en-US" sz="2000" b="1" i="0" dirty="0" smtClean="0">
                              <a:solidFill>
                                <a:schemeClr val="tx1"/>
                              </a:solidFill>
                              <a:latin typeface="Cambria Math" panose="02040503050406030204" pitchFamily="18" charset="0"/>
                              <a:ea typeface="Cambria Math" panose="02040503050406030204" pitchFamily="18" charset="0"/>
                              <a:sym typeface="Symbol" pitchFamily="2" charset="2"/>
                            </a:rPr>
                            <m:t>+ </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𝛍</m:t>
                          </m:r>
                          <m:r>
                            <a:rPr lang="en-US" sz="2000" b="1" i="1" dirty="0" smtClean="0">
                              <a:solidFill>
                                <a:schemeClr val="tx1"/>
                              </a:solidFill>
                              <a:latin typeface="Cambria Math" panose="02040503050406030204" pitchFamily="18" charset="0"/>
                              <a:ea typeface="Cambria Math" panose="02040503050406030204" pitchFamily="18" charset="0"/>
                              <a:sym typeface="Symbol" pitchFamily="2" charset="2"/>
                            </a:rPr>
                            <m:t>+</m:t>
                          </m:r>
                          <m:r>
                            <a:rPr lang="en-US" sz="2000" b="1" i="1" dirty="0" smtClean="0">
                              <a:solidFill>
                                <a:schemeClr val="tx1"/>
                              </a:solidFill>
                              <a:highlight>
                                <a:srgbClr val="FFFF00"/>
                              </a:highlight>
                              <a:latin typeface="Cambria Math" panose="02040503050406030204" pitchFamily="18" charset="0"/>
                              <a:ea typeface="Cambria Math" panose="02040503050406030204" pitchFamily="18" charset="0"/>
                              <a:sym typeface="Symbol" pitchFamily="2" charset="2"/>
                            </a:rPr>
                            <m:t>𝜶</m:t>
                          </m:r>
                          <m:r>
                            <a:rPr lang="en-US" sz="2000" b="1" dirty="0">
                              <a:highlight>
                                <a:srgbClr val="FFFF00"/>
                              </a:highlight>
                              <a:latin typeface="Cambria Math" panose="02040503050406030204" pitchFamily="18" charset="0"/>
                              <a:ea typeface="Cambria Math" panose="02040503050406030204" pitchFamily="18" charset="0"/>
                              <a:sym typeface="Symbol" pitchFamily="2" charset="2"/>
                            </a:rPr>
                            <m:t>(</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𝑣𝑖𝑟𝑢𝑠</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 </m:t>
                          </m:r>
                          <m:r>
                            <a:rPr lang="en-US" sz="2000" i="1" dirty="0">
                              <a:highlight>
                                <a:srgbClr val="FFFF00"/>
                              </a:highlight>
                              <a:latin typeface="Cambria Math" panose="02040503050406030204" pitchFamily="18" charset="0"/>
                              <a:ea typeface="Cambria Math" panose="02040503050406030204" pitchFamily="18" charset="0"/>
                              <a:sym typeface="Symbol" pitchFamily="2" charset="2"/>
                            </a:rPr>
                            <m:t>𝑑𝑒𝑛𝑠𝑖𝑡𝑦</m:t>
                          </m:r>
                          <m:r>
                            <a:rPr lang="en-US" sz="2000" b="1" i="1" dirty="0">
                              <a:highlight>
                                <a:srgbClr val="FFFF00"/>
                              </a:highlight>
                              <a:latin typeface="Cambria Math" panose="02040503050406030204" pitchFamily="18" charset="0"/>
                              <a:ea typeface="Cambria Math" panose="02040503050406030204" pitchFamily="18" charset="0"/>
                              <a:sym typeface="Symbol" pitchFamily="2" charset="2"/>
                            </a:rPr>
                            <m:t>)</m:t>
                          </m:r>
                        </m:den>
                      </m:f>
                    </m:oMath>
                  </m:oMathPara>
                </a14:m>
                <a:endParaRPr lang="en-US" sz="2000" b="1" dirty="0">
                  <a:ea typeface="Lucida Grande"/>
                  <a:cs typeface="Times New Roman"/>
                </a:endParaRPr>
              </a:p>
            </p:txBody>
          </p:sp>
        </mc:Choice>
        <mc:Fallback xmlns="">
          <p:sp>
            <p:nvSpPr>
              <p:cNvPr id="23" name="Rectangle 22">
                <a:extLst>
                  <a:ext uri="{FF2B5EF4-FFF2-40B4-BE49-F238E27FC236}">
                    <a16:creationId xmlns:a16="http://schemas.microsoft.com/office/drawing/2014/main" id="{2E8C7958-E03B-DD65-791F-48F3256753D0}"/>
                  </a:ext>
                </a:extLst>
              </p:cNvPr>
              <p:cNvSpPr>
                <a:spLocks noRot="1" noChangeAspect="1" noMove="1" noResize="1" noEditPoints="1" noAdjustHandles="1" noChangeArrowheads="1" noChangeShapeType="1" noTextEdit="1"/>
              </p:cNvSpPr>
              <p:nvPr/>
            </p:nvSpPr>
            <p:spPr>
              <a:xfrm>
                <a:off x="5882042" y="5973832"/>
                <a:ext cx="3910193" cy="733149"/>
              </a:xfrm>
              <a:prstGeom prst="rect">
                <a:avLst/>
              </a:prstGeom>
              <a:blipFill>
                <a:blip r:embed="rId15"/>
                <a:stretch>
                  <a:fillRect t="-1724" b="-12069"/>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451C7FB8-6DA6-587F-2595-348D1A7E5752}"/>
              </a:ext>
            </a:extLst>
          </p:cNvPr>
          <p:cNvSpPr/>
          <p:nvPr/>
        </p:nvSpPr>
        <p:spPr>
          <a:xfrm>
            <a:off x="9777116" y="5789627"/>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ysClr val="windowText" lastClr="000000"/>
              </a:solidFill>
            </a:endParaRPr>
          </a:p>
        </p:txBody>
      </p:sp>
      <p:sp>
        <p:nvSpPr>
          <p:cNvPr id="25" name="Rectangle 24">
            <a:extLst>
              <a:ext uri="{FF2B5EF4-FFF2-40B4-BE49-F238E27FC236}">
                <a16:creationId xmlns:a16="http://schemas.microsoft.com/office/drawing/2014/main" id="{3DF65740-B893-8C89-BE09-76AF086034DD}"/>
              </a:ext>
            </a:extLst>
          </p:cNvPr>
          <p:cNvSpPr/>
          <p:nvPr/>
        </p:nvSpPr>
        <p:spPr>
          <a:xfrm>
            <a:off x="9933345" y="5835793"/>
            <a:ext cx="2179377" cy="400110"/>
          </a:xfrm>
          <a:prstGeom prst="rect">
            <a:avLst/>
          </a:prstGeom>
        </p:spPr>
        <p:txBody>
          <a:bodyPr wrap="square">
            <a:spAutoFit/>
          </a:bodyPr>
          <a:lstStyle/>
          <a:p>
            <a:pPr algn="ctr"/>
            <a:r>
              <a:rPr lang="en-US" sz="2000" dirty="0"/>
              <a:t>infections created</a:t>
            </a:r>
          </a:p>
        </p:txBody>
      </p:sp>
      <p:sp>
        <p:nvSpPr>
          <p:cNvPr id="26" name="Rectangle 25">
            <a:extLst>
              <a:ext uri="{FF2B5EF4-FFF2-40B4-BE49-F238E27FC236}">
                <a16:creationId xmlns:a16="http://schemas.microsoft.com/office/drawing/2014/main" id="{12A0E5A5-1F75-6126-9D12-35645F438F0D}"/>
              </a:ext>
            </a:extLst>
          </p:cNvPr>
          <p:cNvSpPr/>
          <p:nvPr/>
        </p:nvSpPr>
        <p:spPr>
          <a:xfrm>
            <a:off x="9952231" y="6395295"/>
            <a:ext cx="1764706" cy="400110"/>
          </a:xfrm>
          <a:prstGeom prst="rect">
            <a:avLst/>
          </a:prstGeom>
        </p:spPr>
        <p:txBody>
          <a:bodyPr wrap="square">
            <a:spAutoFit/>
          </a:bodyPr>
          <a:lstStyle/>
          <a:p>
            <a:pPr algn="ctr"/>
            <a:r>
              <a:rPr lang="en-US" sz="2000" dirty="0"/>
              <a:t>infections lost</a:t>
            </a:r>
          </a:p>
        </p:txBody>
      </p:sp>
      <p:sp>
        <p:nvSpPr>
          <p:cNvPr id="27" name="Right Brace 26">
            <a:extLst>
              <a:ext uri="{FF2B5EF4-FFF2-40B4-BE49-F238E27FC236}">
                <a16:creationId xmlns:a16="http://schemas.microsoft.com/office/drawing/2014/main" id="{D8A9D428-5CAD-CA28-70BB-CFF1AF78A71B}"/>
              </a:ext>
            </a:extLst>
          </p:cNvPr>
          <p:cNvSpPr/>
          <p:nvPr/>
        </p:nvSpPr>
        <p:spPr>
          <a:xfrm>
            <a:off x="9790368" y="6339243"/>
            <a:ext cx="226639" cy="49244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CC40B5B2-E425-551F-7929-6E9B7FD283D1}"/>
              </a:ext>
            </a:extLst>
          </p:cNvPr>
          <p:cNvCxnSpPr>
            <a:cxnSpLocks/>
          </p:cNvCxnSpPr>
          <p:nvPr/>
        </p:nvCxnSpPr>
        <p:spPr>
          <a:xfrm>
            <a:off x="6580729" y="5849127"/>
            <a:ext cx="1087420" cy="7363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87C939B-EF78-043D-AADF-BBED597F0F24}"/>
              </a:ext>
            </a:extLst>
          </p:cNvPr>
          <p:cNvSpPr txBox="1">
            <a:spLocks/>
          </p:cNvSpPr>
          <p:nvPr/>
        </p:nvSpPr>
        <p:spPr>
          <a:xfrm>
            <a:off x="5346933" y="4380582"/>
            <a:ext cx="2783441"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Note that originally Anderson and May (1982) represented this link to virus density as acting on the disease recovery rate, though it is now more commonly expressed as a function of virulence!</a:t>
            </a:r>
          </a:p>
        </p:txBody>
      </p:sp>
    </p:spTree>
    <p:extLst>
      <p:ext uri="{BB962C8B-B14F-4D97-AF65-F5344CB8AC3E}">
        <p14:creationId xmlns:p14="http://schemas.microsoft.com/office/powerpoint/2010/main" val="290815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6" name="Picture 5">
            <a:extLst>
              <a:ext uri="{FF2B5EF4-FFF2-40B4-BE49-F238E27FC236}">
                <a16:creationId xmlns:a16="http://schemas.microsoft.com/office/drawing/2014/main" id="{B310A175-8344-3C71-DBD3-CD5F337A454B}"/>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sp>
        <p:nvSpPr>
          <p:cNvPr id="7" name="Content Placeholder 2">
            <a:extLst>
              <a:ext uri="{FF2B5EF4-FFF2-40B4-BE49-F238E27FC236}">
                <a16:creationId xmlns:a16="http://schemas.microsoft.com/office/drawing/2014/main" id="{14C0DAF8-D4F4-38E0-D2E3-D129609C42D4}"/>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pic>
        <p:nvPicPr>
          <p:cNvPr id="10" name="Picture 9" descr="Chart, box and whisker chart&#10;&#10;Description automatically generated">
            <a:extLst>
              <a:ext uri="{FF2B5EF4-FFF2-40B4-BE49-F238E27FC236}">
                <a16:creationId xmlns:a16="http://schemas.microsoft.com/office/drawing/2014/main" id="{BD21EC44-E10C-2626-68D7-398F68706F58}"/>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Tree>
    <p:extLst>
      <p:ext uri="{BB962C8B-B14F-4D97-AF65-F5344CB8AC3E}">
        <p14:creationId xmlns:p14="http://schemas.microsoft.com/office/powerpoint/2010/main" val="4090495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3" name="Picture 2">
            <a:extLst>
              <a:ext uri="{FF2B5EF4-FFF2-40B4-BE49-F238E27FC236}">
                <a16:creationId xmlns:a16="http://schemas.microsoft.com/office/drawing/2014/main" id="{D23A5276-0CEE-7883-8B99-695559DD278C}"/>
              </a:ext>
            </a:extLst>
          </p:cNvPr>
          <p:cNvPicPr>
            <a:picLocks noChangeAspect="1"/>
          </p:cNvPicPr>
          <p:nvPr/>
        </p:nvPicPr>
        <p:blipFill rotWithShape="1">
          <a:blip r:embed="rId3"/>
          <a:srcRect l="50367" t="53303" b="13566"/>
          <a:stretch/>
        </p:blipFill>
        <p:spPr>
          <a:xfrm>
            <a:off x="4458880" y="520603"/>
            <a:ext cx="7257320" cy="4844496"/>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34BB3419-9029-9AD4-6157-3DC7EAF14357}"/>
              </a:ext>
            </a:extLst>
          </p:cNvPr>
          <p:cNvPicPr>
            <a:picLocks noChangeAspect="1"/>
          </p:cNvPicPr>
          <p:nvPr/>
        </p:nvPicPr>
        <p:blipFill rotWithShape="1">
          <a:blip r:embed="rId4"/>
          <a:srcRect l="35742" t="4829" r="52716" b="84991"/>
          <a:stretch/>
        </p:blipFill>
        <p:spPr>
          <a:xfrm>
            <a:off x="10254582" y="671906"/>
            <a:ext cx="1259662" cy="1086766"/>
          </a:xfrm>
          <a:prstGeom prst="rect">
            <a:avLst/>
          </a:prstGeom>
        </p:spPr>
      </p:pic>
      <p:sp>
        <p:nvSpPr>
          <p:cNvPr id="10" name="Rectangle 9">
            <a:extLst>
              <a:ext uri="{FF2B5EF4-FFF2-40B4-BE49-F238E27FC236}">
                <a16:creationId xmlns:a16="http://schemas.microsoft.com/office/drawing/2014/main" id="{349769BA-6D73-2D8E-175B-5AEDEDD1C6E6}"/>
              </a:ext>
            </a:extLst>
          </p:cNvPr>
          <p:cNvSpPr/>
          <p:nvPr/>
        </p:nvSpPr>
        <p:spPr>
          <a:xfrm>
            <a:off x="9863847" y="2029564"/>
            <a:ext cx="1650397" cy="1044377"/>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A5478F-934A-F729-C289-74D1F30893AC}"/>
              </a:ext>
            </a:extLst>
          </p:cNvPr>
          <p:cNvSpPr/>
          <p:nvPr/>
        </p:nvSpPr>
        <p:spPr>
          <a:xfrm>
            <a:off x="5719864" y="625538"/>
            <a:ext cx="2704290" cy="2020386"/>
          </a:xfrm>
          <a:prstGeom prst="rect">
            <a:avLst/>
          </a:prstGeom>
          <a:solidFill>
            <a:srgbClr val="FFFF00">
              <a:alpha val="4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988673E5-6A3E-F6ED-8B31-9B486146D4FB}"/>
              </a:ext>
            </a:extLst>
          </p:cNvPr>
          <p:cNvSpPr txBox="1">
            <a:spLocks/>
          </p:cNvSpPr>
          <p:nvPr/>
        </p:nvSpPr>
        <p:spPr>
          <a:xfrm>
            <a:off x="129112" y="164750"/>
            <a:ext cx="3490493" cy="354480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000" dirty="0">
                <a:solidFill>
                  <a:srgbClr val="000000"/>
                </a:solidFill>
                <a:ea typeface="+mj-ea"/>
                <a:cs typeface="+mj-cs"/>
              </a:rPr>
              <a:t>For zoonoses, </a:t>
            </a:r>
            <a:r>
              <a:rPr lang="en-US" sz="3000" b="1" dirty="0">
                <a:solidFill>
                  <a:srgbClr val="C00000"/>
                </a:solidFill>
                <a:ea typeface="+mj-ea"/>
                <a:cs typeface="+mj-cs"/>
              </a:rPr>
              <a:t>virulence and transmission tradeoff</a:t>
            </a:r>
            <a:r>
              <a:rPr lang="en-US" sz="3000" dirty="0">
                <a:solidFill>
                  <a:srgbClr val="000000"/>
                </a:solidFill>
                <a:ea typeface="+mj-ea"/>
                <a:cs typeface="+mj-cs"/>
              </a:rPr>
              <a:t> to result in total death burden.</a:t>
            </a:r>
            <a:endParaRPr lang="en-US" sz="3000" kern="1200" dirty="0">
              <a:solidFill>
                <a:srgbClr val="000000"/>
              </a:solidFill>
              <a:ea typeface="+mj-ea"/>
              <a:cs typeface="+mj-cs"/>
            </a:endParaRPr>
          </a:p>
        </p:txBody>
      </p:sp>
    </p:spTree>
    <p:extLst>
      <p:ext uri="{BB962C8B-B14F-4D97-AF65-F5344CB8AC3E}">
        <p14:creationId xmlns:p14="http://schemas.microsoft.com/office/powerpoint/2010/main" val="4045882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426211-AE32-2FA5-7A0C-0C015630CAB8}"/>
              </a:ext>
            </a:extLst>
          </p:cNvPr>
          <p:cNvSpPr/>
          <p:nvPr/>
        </p:nvSpPr>
        <p:spPr>
          <a:xfrm>
            <a:off x="406079" y="1033943"/>
            <a:ext cx="11565371" cy="582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6560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217F20F-ABAA-29AF-56D9-E6761F0FB03A}"/>
              </a:ext>
            </a:extLst>
          </p:cNvPr>
          <p:cNvSpPr/>
          <p:nvPr/>
        </p:nvSpPr>
        <p:spPr>
          <a:xfrm>
            <a:off x="406079" y="3803374"/>
            <a:ext cx="4352927" cy="3054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9735DE-F699-AF89-32AF-20A8D3A2FB7D}"/>
              </a:ext>
            </a:extLst>
          </p:cNvPr>
          <p:cNvSpPr/>
          <p:nvPr/>
        </p:nvSpPr>
        <p:spPr>
          <a:xfrm>
            <a:off x="201847" y="3803374"/>
            <a:ext cx="7802466" cy="715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064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908685" y="146183"/>
            <a:ext cx="10012680" cy="1042537"/>
          </a:xfrm>
        </p:spPr>
        <p:txBody>
          <a:bodyPr>
            <a:noAutofit/>
          </a:bodyPr>
          <a:lstStyle/>
          <a:p>
            <a:pPr algn="ctr"/>
            <a:r>
              <a:rPr lang="en-US" sz="3000" dirty="0">
                <a:latin typeface="Calibri" panose="020F0502020204030204" pitchFamily="34" charset="0"/>
                <a:cs typeface="Calibri" panose="020F0502020204030204" pitchFamily="34" charset="0"/>
              </a:rPr>
              <a:t>The </a:t>
            </a:r>
            <a:r>
              <a:rPr lang="en-US" sz="3000" b="1" dirty="0">
                <a:solidFill>
                  <a:srgbClr val="C00000"/>
                </a:solidFill>
                <a:latin typeface="Calibri" panose="020F0502020204030204" pitchFamily="34" charset="0"/>
                <a:cs typeface="Calibri" panose="020F0502020204030204" pitchFamily="34" charset="0"/>
              </a:rPr>
              <a:t>virulence case study </a:t>
            </a:r>
            <a:r>
              <a:rPr lang="en-US" sz="3000" dirty="0">
                <a:latin typeface="Calibri" panose="020F0502020204030204" pitchFamily="34" charset="0"/>
                <a:cs typeface="Calibri" panose="020F0502020204030204" pitchFamily="34" charset="0"/>
              </a:rPr>
              <a:t>of rabbit Myxoma virus</a:t>
            </a:r>
          </a:p>
        </p:txBody>
      </p:sp>
      <p:sp>
        <p:nvSpPr>
          <p:cNvPr id="3" name="Content Placeholder 2">
            <a:extLst>
              <a:ext uri="{FF2B5EF4-FFF2-40B4-BE49-F238E27FC236}">
                <a16:creationId xmlns:a16="http://schemas.microsoft.com/office/drawing/2014/main" id="{DB314E1A-4180-AE7A-BE5F-C227E90DBDB9}"/>
              </a:ext>
            </a:extLst>
          </p:cNvPr>
          <p:cNvSpPr>
            <a:spLocks noGrp="1"/>
          </p:cNvSpPr>
          <p:nvPr>
            <p:ph idx="1"/>
          </p:nvPr>
        </p:nvSpPr>
        <p:spPr>
          <a:xfrm>
            <a:off x="406080" y="1054894"/>
            <a:ext cx="7431405" cy="5254466"/>
          </a:xfrm>
        </p:spPr>
        <p:txBody>
          <a:bodyPr>
            <a:normAutofit lnSpcReduction="10000"/>
          </a:bodyPr>
          <a:lstStyle/>
          <a:p>
            <a:r>
              <a:rPr lang="en-US" dirty="0"/>
              <a:t>1788: European rabbits brought to Australia as a food source</a:t>
            </a:r>
          </a:p>
          <a:p>
            <a:r>
              <a:rPr lang="en-US" dirty="0"/>
              <a:t>Rabbits quickly became feral and numbers soared.</a:t>
            </a:r>
          </a:p>
          <a:p>
            <a:r>
              <a:rPr lang="en-US" dirty="0"/>
              <a:t>1901: Australia constructed the famous “rabbit-proof fence” to attempt to keep rabbits out of agriculture in the West.</a:t>
            </a:r>
          </a:p>
          <a:p>
            <a:r>
              <a:rPr lang="en-US" dirty="0"/>
              <a:t>Government looked to control measures, including biological controls in the 1930s.</a:t>
            </a:r>
          </a:p>
          <a:p>
            <a:r>
              <a:rPr lang="en-US" dirty="0"/>
              <a:t>Tried Myxoma virus, a 			            highly virulent European 		        poxvirus infecting rabbits.  		           	   with a CFR &gt;99%.</a:t>
            </a:r>
          </a:p>
        </p:txBody>
      </p:sp>
      <p:pic>
        <p:nvPicPr>
          <p:cNvPr id="89092" name="Picture 4">
            <a:extLst>
              <a:ext uri="{FF2B5EF4-FFF2-40B4-BE49-F238E27FC236}">
                <a16:creationId xmlns:a16="http://schemas.microsoft.com/office/drawing/2014/main" id="{AB9F1471-B0FF-8171-E7E6-C9D7AAD7F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5372" y="4612853"/>
            <a:ext cx="3078479" cy="209896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E5345E7-FFE5-84AE-FD1C-C697292E2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381" y="1086761"/>
            <a:ext cx="3832069" cy="562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829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AAB750-3EC2-7841-0692-6DD230D95E00}"/>
              </a:ext>
            </a:extLst>
          </p:cNvPr>
          <p:cNvSpPr>
            <a:spLocks noGrp="1"/>
          </p:cNvSpPr>
          <p:nvPr>
            <p:ph type="title"/>
          </p:nvPr>
        </p:nvSpPr>
        <p:spPr>
          <a:xfrm>
            <a:off x="2098482" y="365125"/>
            <a:ext cx="7995036" cy="1325563"/>
          </a:xfrm>
        </p:spPr>
        <p:txBody>
          <a:bodyPr>
            <a:noAutofit/>
          </a:bodyPr>
          <a:lstStyle/>
          <a:p>
            <a:pPr algn="ctr"/>
            <a:r>
              <a:rPr lang="en-US" sz="3000" dirty="0">
                <a:latin typeface="Calibri" panose="020F0502020204030204" pitchFamily="34" charset="0"/>
                <a:cs typeface="Calibri" panose="020F0502020204030204" pitchFamily="34" charset="0"/>
              </a:rPr>
              <a:t>Myxoma virus evolved to</a:t>
            </a:r>
            <a:r>
              <a:rPr lang="en-US" sz="3000" b="1" dirty="0">
                <a:solidFill>
                  <a:srgbClr val="C00000"/>
                </a:solidFill>
                <a:latin typeface="Calibri" panose="020F0502020204030204" pitchFamily="34" charset="0"/>
                <a:cs typeface="Calibri" panose="020F0502020204030204" pitchFamily="34" charset="0"/>
              </a:rPr>
              <a:t> intermediate virulence</a:t>
            </a:r>
            <a:r>
              <a:rPr lang="en-US" sz="3000" dirty="0">
                <a:latin typeface="Calibri" panose="020F0502020204030204" pitchFamily="34" charset="0"/>
                <a:cs typeface="Calibri" panose="020F0502020204030204" pitchFamily="34" charset="0"/>
              </a:rPr>
              <a:t> in just a single year.</a:t>
            </a:r>
          </a:p>
        </p:txBody>
      </p:sp>
      <p:pic>
        <p:nvPicPr>
          <p:cNvPr id="8" name="Picture 7" descr="Table&#10;&#10;Description automatically generated">
            <a:extLst>
              <a:ext uri="{FF2B5EF4-FFF2-40B4-BE49-F238E27FC236}">
                <a16:creationId xmlns:a16="http://schemas.microsoft.com/office/drawing/2014/main" id="{C017F7EC-9B80-2DEA-9659-BAC03BA357DE}"/>
              </a:ext>
            </a:extLst>
          </p:cNvPr>
          <p:cNvPicPr>
            <a:picLocks noChangeAspect="1"/>
          </p:cNvPicPr>
          <p:nvPr/>
        </p:nvPicPr>
        <p:blipFill>
          <a:blip r:embed="rId2"/>
          <a:stretch>
            <a:fillRect/>
          </a:stretch>
        </p:blipFill>
        <p:spPr>
          <a:xfrm>
            <a:off x="1595561" y="1690688"/>
            <a:ext cx="8497957" cy="4572000"/>
          </a:xfrm>
          <a:prstGeom prst="rect">
            <a:avLst/>
          </a:prstGeom>
        </p:spPr>
      </p:pic>
      <p:sp>
        <p:nvSpPr>
          <p:cNvPr id="9" name="TextBox 8">
            <a:extLst>
              <a:ext uri="{FF2B5EF4-FFF2-40B4-BE49-F238E27FC236}">
                <a16:creationId xmlns:a16="http://schemas.microsoft.com/office/drawing/2014/main" id="{90EB09C8-E404-704E-0C7F-165C02985CB6}"/>
              </a:ext>
            </a:extLst>
          </p:cNvPr>
          <p:cNvSpPr txBox="1"/>
          <p:nvPr/>
        </p:nvSpPr>
        <p:spPr>
          <a:xfrm>
            <a:off x="9265920" y="6473726"/>
            <a:ext cx="2926080" cy="369332"/>
          </a:xfrm>
          <a:prstGeom prst="rect">
            <a:avLst/>
          </a:prstGeom>
          <a:solidFill>
            <a:schemeClr val="bg1"/>
          </a:solidFill>
        </p:spPr>
        <p:txBody>
          <a:bodyPr wrap="square" rtlCol="0">
            <a:spAutoFit/>
          </a:bodyPr>
          <a:lstStyle/>
          <a:p>
            <a:r>
              <a:rPr lang="en-US" dirty="0" err="1">
                <a:cs typeface="Franklin Gothic Medium"/>
              </a:rPr>
              <a:t>Fenner</a:t>
            </a:r>
            <a:r>
              <a:rPr lang="en-US" dirty="0">
                <a:cs typeface="Franklin Gothic Medium"/>
              </a:rPr>
              <a:t> 1983. </a:t>
            </a:r>
            <a:r>
              <a:rPr lang="en-US" i="1" dirty="0">
                <a:cs typeface="Franklin Gothic Medium"/>
              </a:rPr>
              <a:t>Proc Roy Soc B</a:t>
            </a:r>
          </a:p>
        </p:txBody>
      </p:sp>
      <p:sp>
        <p:nvSpPr>
          <p:cNvPr id="2" name="Rectangle 1">
            <a:extLst>
              <a:ext uri="{FF2B5EF4-FFF2-40B4-BE49-F238E27FC236}">
                <a16:creationId xmlns:a16="http://schemas.microsoft.com/office/drawing/2014/main" id="{CCA78F90-7B99-4440-8A47-850176905F43}"/>
              </a:ext>
            </a:extLst>
          </p:cNvPr>
          <p:cNvSpPr/>
          <p:nvPr/>
        </p:nvSpPr>
        <p:spPr>
          <a:xfrm>
            <a:off x="1595561" y="2425149"/>
            <a:ext cx="7137622" cy="503582"/>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EFEFBF-1CFD-650C-2D5C-B9511F4E696E}"/>
              </a:ext>
            </a:extLst>
          </p:cNvPr>
          <p:cNvSpPr/>
          <p:nvPr/>
        </p:nvSpPr>
        <p:spPr>
          <a:xfrm>
            <a:off x="1595561" y="3451157"/>
            <a:ext cx="7137622" cy="251791"/>
          </a:xfrm>
          <a:prstGeom prst="rect">
            <a:avLst/>
          </a:prstGeom>
          <a:solidFill>
            <a:srgbClr val="FFFF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370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dirty="0"/>
              <a:t>Vertical transmission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4412974"/>
            <a:ext cx="12039177" cy="2445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647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a:extLst>
              <a:ext uri="{FF2B5EF4-FFF2-40B4-BE49-F238E27FC236}">
                <a16:creationId xmlns:a16="http://schemas.microsoft.com/office/drawing/2014/main" id="{919FA9B2-06FE-87EC-61C8-D25C99A6E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07" y="1296770"/>
            <a:ext cx="4510694" cy="37654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FC9DEE-E0B4-097C-B2F8-E8E280EE5A09}"/>
              </a:ext>
            </a:extLst>
          </p:cNvPr>
          <p:cNvSpPr txBox="1"/>
          <p:nvPr/>
        </p:nvSpPr>
        <p:spPr>
          <a:xfrm>
            <a:off x="274320" y="5062219"/>
            <a:ext cx="2651760" cy="1477328"/>
          </a:xfrm>
          <a:prstGeom prst="rect">
            <a:avLst/>
          </a:prstGeom>
          <a:solidFill>
            <a:schemeClr val="bg1"/>
          </a:solidFill>
        </p:spPr>
        <p:txBody>
          <a:bodyPr wrap="square" rtlCol="0">
            <a:spAutoFit/>
          </a:bodyPr>
          <a:lstStyle/>
          <a:p>
            <a:r>
              <a:rPr lang="en-US" b="0" i="0" dirty="0">
                <a:solidFill>
                  <a:srgbClr val="202122"/>
                </a:solidFill>
                <a:effectLst/>
              </a:rPr>
              <a:t>Rabbits around a waterhole in the myxomatosis trial site on </a:t>
            </a:r>
            <a:r>
              <a:rPr lang="en-US" b="0" i="0" dirty="0" err="1">
                <a:solidFill>
                  <a:srgbClr val="202122"/>
                </a:solidFill>
                <a:effectLst/>
              </a:rPr>
              <a:t>Wardang</a:t>
            </a:r>
            <a:r>
              <a:rPr lang="en-US" b="0" i="0" dirty="0">
                <a:solidFill>
                  <a:srgbClr val="202122"/>
                </a:solidFill>
                <a:effectLst/>
              </a:rPr>
              <a:t> Island, Australia, 1938</a:t>
            </a:r>
            <a:endParaRPr lang="en-US" i="1" dirty="0">
              <a:cs typeface="Franklin Gothic Medium"/>
            </a:endParaRPr>
          </a:p>
        </p:txBody>
      </p:sp>
      <p:sp>
        <p:nvSpPr>
          <p:cNvPr id="5" name="Title 5">
            <a:extLst>
              <a:ext uri="{FF2B5EF4-FFF2-40B4-BE49-F238E27FC236}">
                <a16:creationId xmlns:a16="http://schemas.microsoft.com/office/drawing/2014/main" id="{39F591D3-FCF0-A99A-9DCD-A4DD7A57FE50}"/>
              </a:ext>
            </a:extLst>
          </p:cNvPr>
          <p:cNvSpPr>
            <a:spLocks noGrp="1"/>
          </p:cNvSpPr>
          <p:nvPr>
            <p:ph type="title"/>
          </p:nvPr>
        </p:nvSpPr>
        <p:spPr>
          <a:xfrm>
            <a:off x="609600" y="153090"/>
            <a:ext cx="10972800" cy="1325563"/>
          </a:xfrm>
        </p:spPr>
        <p:txBody>
          <a:bodyPr>
            <a:noAutofit/>
          </a:bodyPr>
          <a:lstStyle/>
          <a:p>
            <a:pPr algn="ctr"/>
            <a:r>
              <a:rPr lang="en-US" sz="3000" dirty="0">
                <a:latin typeface="Calibri" panose="020F0502020204030204" pitchFamily="34" charset="0"/>
                <a:cs typeface="Calibri" panose="020F0502020204030204" pitchFamily="34" charset="0"/>
              </a:rPr>
              <a:t>For Myxoma virus, </a:t>
            </a:r>
            <a:r>
              <a:rPr lang="en-US" sz="3000" b="1" dirty="0">
                <a:solidFill>
                  <a:srgbClr val="C00000"/>
                </a:solidFill>
                <a:latin typeface="Calibri" panose="020F0502020204030204" pitchFamily="34" charset="0"/>
                <a:cs typeface="Calibri" panose="020F0502020204030204" pitchFamily="34" charset="0"/>
              </a:rPr>
              <a:t>intermediate virulence evolution </a:t>
            </a:r>
            <a:r>
              <a:rPr lang="en-US" sz="3000" dirty="0">
                <a:latin typeface="Calibri" panose="020F0502020204030204" pitchFamily="34" charset="0"/>
                <a:cs typeface="Calibri" panose="020F0502020204030204" pitchFamily="34" charset="0"/>
              </a:rPr>
              <a:t>resulted from </a:t>
            </a:r>
            <a:r>
              <a:rPr lang="en-US" sz="3000" b="1" dirty="0">
                <a:solidFill>
                  <a:srgbClr val="C00000"/>
                </a:solidFill>
                <a:latin typeface="Calibri" panose="020F0502020204030204" pitchFamily="34" charset="0"/>
                <a:cs typeface="Calibri" panose="020F0502020204030204" pitchFamily="34" charset="0"/>
              </a:rPr>
              <a:t>optimization of the tradeoffs between virulence and transmission</a:t>
            </a:r>
            <a:r>
              <a:rPr lang="en-US" sz="3000" dirty="0">
                <a:latin typeface="Calibri" panose="020F0502020204030204" pitchFamily="34" charset="0"/>
                <a:cs typeface="Calibri" panose="020F0502020204030204" pitchFamily="34" charset="0"/>
              </a:rPr>
              <a:t>.</a:t>
            </a:r>
          </a:p>
        </p:txBody>
      </p:sp>
      <p:pic>
        <p:nvPicPr>
          <p:cNvPr id="4" name="Picture 3" descr="Chart, histogram&#10;&#10;Description automatically generated">
            <a:extLst>
              <a:ext uri="{FF2B5EF4-FFF2-40B4-BE49-F238E27FC236}">
                <a16:creationId xmlns:a16="http://schemas.microsoft.com/office/drawing/2014/main" id="{CB1D8014-EA1B-10D6-5716-613004181307}"/>
              </a:ext>
            </a:extLst>
          </p:cNvPr>
          <p:cNvPicPr>
            <a:picLocks noChangeAspect="1"/>
          </p:cNvPicPr>
          <p:nvPr/>
        </p:nvPicPr>
        <p:blipFill>
          <a:blip r:embed="rId3"/>
          <a:stretch>
            <a:fillRect/>
          </a:stretch>
        </p:blipFill>
        <p:spPr>
          <a:xfrm>
            <a:off x="5829300" y="1504950"/>
            <a:ext cx="5753100" cy="3848100"/>
          </a:xfrm>
          <a:prstGeom prst="rect">
            <a:avLst/>
          </a:prstGeom>
        </p:spPr>
      </p:pic>
      <p:sp>
        <p:nvSpPr>
          <p:cNvPr id="6" name="TextBox 5">
            <a:extLst>
              <a:ext uri="{FF2B5EF4-FFF2-40B4-BE49-F238E27FC236}">
                <a16:creationId xmlns:a16="http://schemas.microsoft.com/office/drawing/2014/main" id="{BEC7F34B-1239-2AA3-6C92-0AF8B897E96F}"/>
              </a:ext>
            </a:extLst>
          </p:cNvPr>
          <p:cNvSpPr txBox="1"/>
          <p:nvPr/>
        </p:nvSpPr>
        <p:spPr>
          <a:xfrm>
            <a:off x="6639338" y="6211669"/>
            <a:ext cx="5552662" cy="646331"/>
          </a:xfrm>
          <a:prstGeom prst="rect">
            <a:avLst/>
          </a:prstGeom>
          <a:solidFill>
            <a:schemeClr val="bg1"/>
          </a:solidFill>
        </p:spPr>
        <p:txBody>
          <a:bodyPr wrap="square" rtlCol="0">
            <a:spAutoFit/>
          </a:bodyPr>
          <a:lstStyle/>
          <a:p>
            <a:pPr algn="r"/>
            <a:r>
              <a:rPr lang="en-US" dirty="0">
                <a:cs typeface="Franklin Gothic Medium"/>
              </a:rPr>
              <a:t>Dwyer, Levin, and </a:t>
            </a:r>
            <a:r>
              <a:rPr lang="en-US" dirty="0" err="1">
                <a:cs typeface="Franklin Gothic Medium"/>
              </a:rPr>
              <a:t>Buttel</a:t>
            </a:r>
            <a:r>
              <a:rPr lang="en-US" dirty="0">
                <a:cs typeface="Franklin Gothic Medium"/>
              </a:rPr>
              <a:t>. 1990. </a:t>
            </a:r>
          </a:p>
          <a:p>
            <a:pPr algn="r"/>
            <a:r>
              <a:rPr lang="en-US" i="1" dirty="0">
                <a:cs typeface="Franklin Gothic Medium"/>
              </a:rPr>
              <a:t>Ecological Monographs.</a:t>
            </a:r>
          </a:p>
        </p:txBody>
      </p:sp>
      <p:pic>
        <p:nvPicPr>
          <p:cNvPr id="8" name="Picture 7" descr="Text&#10;&#10;Description automatically generated">
            <a:extLst>
              <a:ext uri="{FF2B5EF4-FFF2-40B4-BE49-F238E27FC236}">
                <a16:creationId xmlns:a16="http://schemas.microsoft.com/office/drawing/2014/main" id="{57530223-5224-8050-1476-2F108B03E4D0}"/>
              </a:ext>
            </a:extLst>
          </p:cNvPr>
          <p:cNvPicPr>
            <a:picLocks noChangeAspect="1"/>
          </p:cNvPicPr>
          <p:nvPr/>
        </p:nvPicPr>
        <p:blipFill rotWithShape="1">
          <a:blip r:embed="rId4"/>
          <a:srcRect l="13843" t="21480" r="5339"/>
          <a:stretch/>
        </p:blipFill>
        <p:spPr>
          <a:xfrm>
            <a:off x="5763040" y="5487802"/>
            <a:ext cx="3454659" cy="1370198"/>
          </a:xfrm>
          <a:prstGeom prst="rect">
            <a:avLst/>
          </a:prstGeom>
        </p:spPr>
      </p:pic>
      <p:cxnSp>
        <p:nvCxnSpPr>
          <p:cNvPr id="9" name="Straight Arrow Connector 8">
            <a:extLst>
              <a:ext uri="{FF2B5EF4-FFF2-40B4-BE49-F238E27FC236}">
                <a16:creationId xmlns:a16="http://schemas.microsoft.com/office/drawing/2014/main" id="{D4647779-46E6-287C-AAA5-68C67F30612B}"/>
              </a:ext>
            </a:extLst>
          </p:cNvPr>
          <p:cNvCxnSpPr>
            <a:cxnSpLocks/>
          </p:cNvCxnSpPr>
          <p:nvPr/>
        </p:nvCxnSpPr>
        <p:spPr>
          <a:xfrm flipV="1">
            <a:off x="5963480" y="3852986"/>
            <a:ext cx="152748" cy="4407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2BDAFCC7-85C2-A686-CA29-80B1D919A82B}"/>
              </a:ext>
            </a:extLst>
          </p:cNvPr>
          <p:cNvSpPr txBox="1">
            <a:spLocks/>
          </p:cNvSpPr>
          <p:nvPr/>
        </p:nvSpPr>
        <p:spPr>
          <a:xfrm>
            <a:off x="4838289" y="3985096"/>
            <a:ext cx="1513844" cy="15813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Cumulative transmission function, similar to R</a:t>
            </a:r>
            <a:r>
              <a:rPr lang="en-US" sz="1800" baseline="-25000" dirty="0">
                <a:latin typeface="+mn-lt"/>
              </a:rPr>
              <a:t>0</a:t>
            </a:r>
          </a:p>
        </p:txBody>
      </p:sp>
    </p:spTree>
    <p:extLst>
      <p:ext uri="{BB962C8B-B14F-4D97-AF65-F5344CB8AC3E}">
        <p14:creationId xmlns:p14="http://schemas.microsoft.com/office/powerpoint/2010/main" val="1895519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B2EB-F642-10F4-16B7-378D82B2CBB2}"/>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pic>
        <p:nvPicPr>
          <p:cNvPr id="5" name="Content Placeholder 4" descr="Chart, line chart&#10;&#10;Description automatically generated">
            <a:extLst>
              <a:ext uri="{FF2B5EF4-FFF2-40B4-BE49-F238E27FC236}">
                <a16:creationId xmlns:a16="http://schemas.microsoft.com/office/drawing/2014/main" id="{EF187663-4253-27FA-89FD-AB4B2B272E4A}"/>
              </a:ext>
            </a:extLst>
          </p:cNvPr>
          <p:cNvPicPr>
            <a:picLocks noGrp="1" noChangeAspect="1"/>
          </p:cNvPicPr>
          <p:nvPr>
            <p:ph idx="1"/>
          </p:nvPr>
        </p:nvPicPr>
        <p:blipFill rotWithShape="1">
          <a:blip r:embed="rId2"/>
          <a:srcRect r="2707"/>
          <a:stretch/>
        </p:blipFill>
        <p:spPr>
          <a:xfrm>
            <a:off x="371060" y="2879475"/>
            <a:ext cx="8096542" cy="3541203"/>
          </a:xfrm>
        </p:spPr>
      </p:pic>
      <p:pic>
        <p:nvPicPr>
          <p:cNvPr id="8" name="Picture 7" descr="A close up of a bug&#10;&#10;Description automatically generated with low confidence">
            <a:extLst>
              <a:ext uri="{FF2B5EF4-FFF2-40B4-BE49-F238E27FC236}">
                <a16:creationId xmlns:a16="http://schemas.microsoft.com/office/drawing/2014/main" id="{D152420B-EB7D-100B-6048-F8F79EE58E6D}"/>
              </a:ext>
            </a:extLst>
          </p:cNvPr>
          <p:cNvPicPr>
            <a:picLocks noChangeAspect="1"/>
          </p:cNvPicPr>
          <p:nvPr/>
        </p:nvPicPr>
        <p:blipFill>
          <a:blip r:embed="rId3"/>
          <a:stretch>
            <a:fillRect/>
          </a:stretch>
        </p:blipFill>
        <p:spPr>
          <a:xfrm>
            <a:off x="8586870" y="776288"/>
            <a:ext cx="3480569" cy="5032375"/>
          </a:xfrm>
          <a:prstGeom prst="rect">
            <a:avLst/>
          </a:prstGeom>
          <a:ln>
            <a:noFill/>
          </a:ln>
          <a:effectLst>
            <a:softEdge rad="112500"/>
          </a:effectLst>
        </p:spPr>
      </p:pic>
      <p:sp>
        <p:nvSpPr>
          <p:cNvPr id="9" name="Content Placeholder 2">
            <a:extLst>
              <a:ext uri="{FF2B5EF4-FFF2-40B4-BE49-F238E27FC236}">
                <a16:creationId xmlns:a16="http://schemas.microsoft.com/office/drawing/2014/main" id="{1AC5C6C5-1E3A-1B0D-BF24-17D957B78EA3}"/>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Monarch butterflies infected with the protozoan parasite, </a:t>
            </a:r>
            <a:r>
              <a:rPr lang="en-US" sz="2200" i="1" dirty="0" err="1"/>
              <a:t>Ophryocystis</a:t>
            </a:r>
            <a:r>
              <a:rPr lang="en-US" sz="2200" i="1" dirty="0"/>
              <a:t> </a:t>
            </a:r>
            <a:r>
              <a:rPr lang="en-US" sz="2200" i="1" dirty="0" err="1"/>
              <a:t>elektroscirrha</a:t>
            </a:r>
            <a:r>
              <a:rPr lang="en-US" sz="2200" dirty="0"/>
              <a:t>, demonstrate reduced emergence and mating probabilities at higher parasite spore load (</a:t>
            </a:r>
            <a:r>
              <a:rPr lang="en-US" sz="2200" b="1" dirty="0">
                <a:solidFill>
                  <a:srgbClr val="C00000"/>
                </a:solidFill>
              </a:rPr>
              <a:t>virulence</a:t>
            </a:r>
            <a:r>
              <a:rPr lang="en-US" sz="2200" dirty="0"/>
              <a:t>). </a:t>
            </a:r>
          </a:p>
        </p:txBody>
      </p:sp>
      <p:sp>
        <p:nvSpPr>
          <p:cNvPr id="10" name="Rectangle 9">
            <a:extLst>
              <a:ext uri="{FF2B5EF4-FFF2-40B4-BE49-F238E27FC236}">
                <a16:creationId xmlns:a16="http://schemas.microsoft.com/office/drawing/2014/main" id="{D5F21C0F-ECE6-77E2-FB6D-EA224C128CA0}"/>
              </a:ext>
            </a:extLst>
          </p:cNvPr>
          <p:cNvSpPr/>
          <p:nvPr/>
        </p:nvSpPr>
        <p:spPr>
          <a:xfrm>
            <a:off x="371060" y="287947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E88102-33C9-3465-1A70-20D74579A0BD}"/>
              </a:ext>
            </a:extLst>
          </p:cNvPr>
          <p:cNvSpPr/>
          <p:nvPr/>
        </p:nvSpPr>
        <p:spPr>
          <a:xfrm>
            <a:off x="4644886" y="2742825"/>
            <a:ext cx="357810" cy="549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A161D03-E485-A101-A722-6130C6A4AD39}"/>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Tree>
    <p:extLst>
      <p:ext uri="{BB962C8B-B14F-4D97-AF65-F5344CB8AC3E}">
        <p14:creationId xmlns:p14="http://schemas.microsoft.com/office/powerpoint/2010/main" val="2869426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t>On the flip side, higher parasite loads also led to increased </a:t>
            </a:r>
            <a:r>
              <a:rPr lang="en-US" sz="2200" b="1" dirty="0">
                <a:solidFill>
                  <a:srgbClr val="C00000"/>
                </a:solidFill>
              </a:rPr>
              <a:t>transmission</a:t>
            </a:r>
            <a:r>
              <a:rPr lang="en-US" sz="2200" dirty="0"/>
              <a:t> through higher proportions of monarch eggs that acquired spores and higher numbers of parasites per egg and milkweed leaf, which increased the probability of infection.</a:t>
            </a:r>
          </a:p>
        </p:txBody>
      </p:sp>
      <p:pic>
        <p:nvPicPr>
          <p:cNvPr id="10" name="Picture 9" descr="Chart, scatter chart&#10;&#10;Description automatically generated">
            <a:extLst>
              <a:ext uri="{FF2B5EF4-FFF2-40B4-BE49-F238E27FC236}">
                <a16:creationId xmlns:a16="http://schemas.microsoft.com/office/drawing/2014/main" id="{5E697EFC-F446-3263-8F8E-6A468935118A}"/>
              </a:ext>
            </a:extLst>
          </p:cNvPr>
          <p:cNvPicPr>
            <a:picLocks noChangeAspect="1"/>
          </p:cNvPicPr>
          <p:nvPr/>
        </p:nvPicPr>
        <p:blipFill rotWithShape="1">
          <a:blip r:embed="rId2"/>
          <a:srcRect r="50764" b="5080"/>
          <a:stretch/>
        </p:blipFill>
        <p:spPr>
          <a:xfrm>
            <a:off x="124561" y="3804262"/>
            <a:ext cx="3111217" cy="2807193"/>
          </a:xfrm>
          <a:prstGeom prst="rect">
            <a:avLst/>
          </a:prstGeom>
        </p:spPr>
      </p:pic>
      <p:pic>
        <p:nvPicPr>
          <p:cNvPr id="12" name="Picture 11" descr="Chart, scatter chart&#10;&#10;Description automatically generated">
            <a:extLst>
              <a:ext uri="{FF2B5EF4-FFF2-40B4-BE49-F238E27FC236}">
                <a16:creationId xmlns:a16="http://schemas.microsoft.com/office/drawing/2014/main" id="{D0C25A9B-EFC2-25CF-7B09-C5BE3D769813}"/>
              </a:ext>
            </a:extLst>
          </p:cNvPr>
          <p:cNvPicPr>
            <a:picLocks noChangeAspect="1"/>
          </p:cNvPicPr>
          <p:nvPr/>
        </p:nvPicPr>
        <p:blipFill>
          <a:blip r:embed="rId3"/>
          <a:stretch>
            <a:fillRect/>
          </a:stretch>
        </p:blipFill>
        <p:spPr>
          <a:xfrm>
            <a:off x="3024017" y="3753123"/>
            <a:ext cx="2909896" cy="2807194"/>
          </a:xfrm>
          <a:prstGeom prst="rect">
            <a:avLst/>
          </a:prstGeom>
        </p:spPr>
      </p:pic>
      <p:pic>
        <p:nvPicPr>
          <p:cNvPr id="14" name="Picture 13" descr="Chart, scatter chart&#10;&#10;Description automatically generated">
            <a:extLst>
              <a:ext uri="{FF2B5EF4-FFF2-40B4-BE49-F238E27FC236}">
                <a16:creationId xmlns:a16="http://schemas.microsoft.com/office/drawing/2014/main" id="{10AFACEA-BD15-EF79-8BD8-BE7CCDAAEA36}"/>
              </a:ext>
            </a:extLst>
          </p:cNvPr>
          <p:cNvPicPr>
            <a:picLocks noChangeAspect="1"/>
          </p:cNvPicPr>
          <p:nvPr/>
        </p:nvPicPr>
        <p:blipFill>
          <a:blip r:embed="rId4"/>
          <a:stretch>
            <a:fillRect/>
          </a:stretch>
        </p:blipFill>
        <p:spPr>
          <a:xfrm>
            <a:off x="5858568" y="3753123"/>
            <a:ext cx="2781311" cy="2858332"/>
          </a:xfrm>
          <a:prstGeom prst="rect">
            <a:avLst/>
          </a:prstGeom>
        </p:spPr>
      </p:pic>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5"/>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sp>
        <p:nvSpPr>
          <p:cNvPr id="19" name="Title 1">
            <a:extLst>
              <a:ext uri="{FF2B5EF4-FFF2-40B4-BE49-F238E27FC236}">
                <a16:creationId xmlns:a16="http://schemas.microsoft.com/office/drawing/2014/main" id="{3062FEAD-20CE-7F91-EF62-F15F95C0FEAC}"/>
              </a:ext>
            </a:extLst>
          </p:cNvPr>
          <p:cNvSpPr txBox="1">
            <a:spLocks/>
          </p:cNvSpPr>
          <p:nvPr/>
        </p:nvSpPr>
        <p:spPr>
          <a:xfrm>
            <a:off x="371060" y="0"/>
            <a:ext cx="11449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latin typeface="+mn-lt"/>
              </a:rPr>
              <a:t>Another classic </a:t>
            </a:r>
            <a:r>
              <a:rPr lang="en-US" sz="3000" b="1">
                <a:solidFill>
                  <a:srgbClr val="C00000"/>
                </a:solidFill>
                <a:latin typeface="+mn-lt"/>
              </a:rPr>
              <a:t>transmission-virulence tradeoff:</a:t>
            </a:r>
            <a:r>
              <a:rPr lang="en-US" sz="3000">
                <a:latin typeface="+mn-lt"/>
              </a:rPr>
              <a:t> </a:t>
            </a:r>
            <a:br>
              <a:rPr lang="en-US" sz="3000">
                <a:latin typeface="+mn-lt"/>
              </a:rPr>
            </a:br>
            <a:r>
              <a:rPr lang="en-US" sz="3000">
                <a:latin typeface="+mn-lt"/>
              </a:rPr>
              <a:t>parasites of monarch butterflies</a:t>
            </a:r>
            <a:endParaRPr lang="en-US" sz="3000" dirty="0">
              <a:latin typeface="+mn-lt"/>
            </a:endParaRPr>
          </a:p>
        </p:txBody>
      </p:sp>
    </p:spTree>
    <p:extLst>
      <p:ext uri="{BB962C8B-B14F-4D97-AF65-F5344CB8AC3E}">
        <p14:creationId xmlns:p14="http://schemas.microsoft.com/office/powerpoint/2010/main" val="3720679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9CD30A7-3551-7B26-2C3C-0DBFC308050F}"/>
              </a:ext>
            </a:extLst>
          </p:cNvPr>
          <p:cNvSpPr txBox="1">
            <a:spLocks/>
          </p:cNvSpPr>
          <p:nvPr/>
        </p:nvSpPr>
        <p:spPr>
          <a:xfrm>
            <a:off x="490329" y="1253331"/>
            <a:ext cx="809654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lumMod val="75000"/>
                  </a:schemeClr>
                </a:solidFill>
              </a:rPr>
              <a:t>Monarch butterflies infected with the protozoan parasite, </a:t>
            </a:r>
            <a:r>
              <a:rPr lang="en-US" sz="2200" i="1" dirty="0" err="1">
                <a:solidFill>
                  <a:schemeClr val="bg1">
                    <a:lumMod val="75000"/>
                  </a:schemeClr>
                </a:solidFill>
              </a:rPr>
              <a:t>Ophryocystis</a:t>
            </a:r>
            <a:r>
              <a:rPr lang="en-US" sz="2200" i="1" dirty="0">
                <a:solidFill>
                  <a:schemeClr val="bg1">
                    <a:lumMod val="75000"/>
                  </a:schemeClr>
                </a:solidFill>
              </a:rPr>
              <a:t> </a:t>
            </a:r>
            <a:r>
              <a:rPr lang="en-US" sz="2200" i="1" dirty="0" err="1">
                <a:solidFill>
                  <a:schemeClr val="bg1">
                    <a:lumMod val="75000"/>
                  </a:schemeClr>
                </a:solidFill>
              </a:rPr>
              <a:t>elektroscirrha</a:t>
            </a:r>
            <a:r>
              <a:rPr lang="en-US" sz="2200" dirty="0">
                <a:solidFill>
                  <a:schemeClr val="bg1">
                    <a:lumMod val="75000"/>
                  </a:schemeClr>
                </a:solidFill>
              </a:rPr>
              <a:t>, demonstrate reduced emergence and mating probabilities at higher parasite spore load (</a:t>
            </a:r>
            <a:r>
              <a:rPr lang="en-US" sz="2200" b="1" dirty="0">
                <a:solidFill>
                  <a:schemeClr val="bg1">
                    <a:lumMod val="75000"/>
                  </a:schemeClr>
                </a:solidFill>
              </a:rPr>
              <a:t>virulence</a:t>
            </a:r>
            <a:r>
              <a:rPr lang="en-US" sz="2200" dirty="0">
                <a:solidFill>
                  <a:schemeClr val="bg1">
                    <a:lumMod val="75000"/>
                  </a:schemeClr>
                </a:solidFill>
              </a:rPr>
              <a:t>). </a:t>
            </a:r>
          </a:p>
          <a:p>
            <a:r>
              <a:rPr lang="en-US" sz="2200" dirty="0">
                <a:solidFill>
                  <a:schemeClr val="bg1">
                    <a:lumMod val="75000"/>
                  </a:schemeClr>
                </a:solidFill>
              </a:rPr>
              <a:t>On the flip side, higher parasite loads also led to increased </a:t>
            </a:r>
            <a:r>
              <a:rPr lang="en-US" sz="2200" b="1" dirty="0">
                <a:solidFill>
                  <a:schemeClr val="bg1">
                    <a:lumMod val="75000"/>
                  </a:schemeClr>
                </a:solidFill>
              </a:rPr>
              <a:t>transmission</a:t>
            </a:r>
            <a:r>
              <a:rPr lang="en-US" sz="2200" dirty="0">
                <a:solidFill>
                  <a:schemeClr val="bg1">
                    <a:lumMod val="75000"/>
                  </a:schemeClr>
                </a:solidFill>
              </a:rPr>
              <a:t> through higher proportions of monarch eggs that acquired spores and higher numbers of parasites per egg and milkweed leaf, which increased the probability of infection.</a:t>
            </a:r>
          </a:p>
          <a:p>
            <a:r>
              <a:rPr lang="en-US" sz="2200" b="1" dirty="0">
                <a:solidFill>
                  <a:srgbClr val="C00000"/>
                </a:solidFill>
              </a:rPr>
              <a:t>Parasite fitness is calculated to be maximized at intermediate spore load.</a:t>
            </a:r>
          </a:p>
        </p:txBody>
      </p:sp>
      <p:pic>
        <p:nvPicPr>
          <p:cNvPr id="15" name="Picture 14" descr="A close up of a bug&#10;&#10;Description automatically generated with low confidence">
            <a:extLst>
              <a:ext uri="{FF2B5EF4-FFF2-40B4-BE49-F238E27FC236}">
                <a16:creationId xmlns:a16="http://schemas.microsoft.com/office/drawing/2014/main" id="{178F3912-ED6C-B14A-4A80-03FDD31D591D}"/>
              </a:ext>
            </a:extLst>
          </p:cNvPr>
          <p:cNvPicPr>
            <a:picLocks noChangeAspect="1"/>
          </p:cNvPicPr>
          <p:nvPr/>
        </p:nvPicPr>
        <p:blipFill>
          <a:blip r:embed="rId2"/>
          <a:stretch>
            <a:fillRect/>
          </a:stretch>
        </p:blipFill>
        <p:spPr>
          <a:xfrm>
            <a:off x="8586870" y="776288"/>
            <a:ext cx="3480569" cy="5032375"/>
          </a:xfrm>
          <a:prstGeom prst="rect">
            <a:avLst/>
          </a:prstGeom>
          <a:ln>
            <a:noFill/>
          </a:ln>
          <a:effectLst>
            <a:softEdge rad="112500"/>
          </a:effectLst>
        </p:spPr>
      </p:pic>
      <p:sp>
        <p:nvSpPr>
          <p:cNvPr id="16" name="TextBox 15">
            <a:extLst>
              <a:ext uri="{FF2B5EF4-FFF2-40B4-BE49-F238E27FC236}">
                <a16:creationId xmlns:a16="http://schemas.microsoft.com/office/drawing/2014/main" id="{13288899-C04D-A1A1-2184-F7B9A2F2D88E}"/>
              </a:ext>
            </a:extLst>
          </p:cNvPr>
          <p:cNvSpPr txBox="1"/>
          <p:nvPr/>
        </p:nvSpPr>
        <p:spPr>
          <a:xfrm>
            <a:off x="9409043" y="6486938"/>
            <a:ext cx="2782957" cy="369332"/>
          </a:xfrm>
          <a:prstGeom prst="rect">
            <a:avLst/>
          </a:prstGeom>
          <a:solidFill>
            <a:schemeClr val="bg1"/>
          </a:solidFill>
        </p:spPr>
        <p:txBody>
          <a:bodyPr wrap="square" rtlCol="0">
            <a:spAutoFit/>
          </a:bodyPr>
          <a:lstStyle/>
          <a:p>
            <a:r>
              <a:rPr lang="en-US" dirty="0">
                <a:cs typeface="Franklin Gothic Medium"/>
              </a:rPr>
              <a:t>de </a:t>
            </a:r>
            <a:r>
              <a:rPr lang="en-US" dirty="0" err="1">
                <a:cs typeface="Franklin Gothic Medium"/>
              </a:rPr>
              <a:t>Roode</a:t>
            </a:r>
            <a:r>
              <a:rPr lang="en-US" dirty="0">
                <a:cs typeface="Franklin Gothic Medium"/>
              </a:rPr>
              <a:t> et al. 2008. </a:t>
            </a:r>
            <a:r>
              <a:rPr lang="en-US" i="1" dirty="0">
                <a:cs typeface="Franklin Gothic Medium"/>
              </a:rPr>
              <a:t>PNAS.</a:t>
            </a:r>
          </a:p>
        </p:txBody>
      </p:sp>
      <p:grpSp>
        <p:nvGrpSpPr>
          <p:cNvPr id="3" name="Group 2">
            <a:extLst>
              <a:ext uri="{FF2B5EF4-FFF2-40B4-BE49-F238E27FC236}">
                <a16:creationId xmlns:a16="http://schemas.microsoft.com/office/drawing/2014/main" id="{A3B73783-152E-266C-72B2-1A7EB5669A6D}"/>
              </a:ext>
            </a:extLst>
          </p:cNvPr>
          <p:cNvGrpSpPr/>
          <p:nvPr/>
        </p:nvGrpSpPr>
        <p:grpSpPr>
          <a:xfrm>
            <a:off x="2695119" y="4057037"/>
            <a:ext cx="3686959" cy="2624506"/>
            <a:chOff x="5457041" y="2978639"/>
            <a:chExt cx="3686959" cy="2624506"/>
          </a:xfrm>
        </p:grpSpPr>
        <p:pic>
          <p:nvPicPr>
            <p:cNvPr id="4" name="Main graphic">
              <a:extLst>
                <a:ext uri="{FF2B5EF4-FFF2-40B4-BE49-F238E27FC236}">
                  <a16:creationId xmlns:a16="http://schemas.microsoft.com/office/drawing/2014/main" id="{8B76DB6A-FF7B-AC5E-C06F-29EF536EA92C}"/>
                </a:ext>
              </a:extLst>
            </p:cNvPr>
            <p:cNvPicPr/>
            <p:nvPr/>
          </p:nvPicPr>
          <p:blipFill rotWithShape="1">
            <a:blip r:embed="rId3"/>
            <a:srcRect l="7655" b="12060"/>
            <a:stretch/>
          </p:blipFill>
          <p:spPr>
            <a:xfrm>
              <a:off x="5793911" y="2978639"/>
              <a:ext cx="3220259" cy="2423106"/>
            </a:xfrm>
            <a:prstGeom prst="rect">
              <a:avLst/>
            </a:prstGeom>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5BA3C0-F5BD-BEE6-BA04-2A67F76E2CD8}"/>
                    </a:ext>
                  </a:extLst>
                </p:cNvPr>
                <p:cNvSpPr txBox="1"/>
                <p:nvPr/>
              </p:nvSpPr>
              <p:spPr>
                <a:xfrm rot="16200000">
                  <a:off x="4741502" y="3753445"/>
                  <a:ext cx="1861965" cy="430887"/>
                </a:xfrm>
                <a:prstGeom prst="rect">
                  <a:avLst/>
                </a:prstGeom>
                <a:solidFill>
                  <a:schemeClr val="bg1"/>
                </a:solidFill>
              </p:spPr>
              <p:txBody>
                <a:bodyPr wrap="square" rtlCol="0">
                  <a:spAutoFit/>
                </a:bodyPr>
                <a:lstStyle/>
                <a:p>
                  <a14:m>
                    <m:oMath xmlns:m="http://schemas.openxmlformats.org/officeDocument/2006/math">
                      <m:r>
                        <a:rPr lang="en-US" sz="2200" b="1" i="1">
                          <a:latin typeface="Cambria Math" panose="02040503050406030204" pitchFamily="18" charset="0"/>
                          <a:ea typeface="Cambria Math" panose="02040503050406030204" pitchFamily="18" charset="0"/>
                        </a:rPr>
                        <m:t>𝜷</m:t>
                      </m:r>
                    </m:oMath>
                  </a14:m>
                  <a:r>
                    <a:rPr lang="en-US" sz="2200" b="1" dirty="0">
                      <a:latin typeface="Arial" panose="020B0604020202020204" pitchFamily="34" charset="0"/>
                      <a:ea typeface="Cambria Math" panose="02040503050406030204" pitchFamily="18" charset="0"/>
                    </a:rPr>
                    <a:t>, </a:t>
                  </a:r>
                  <a:r>
                    <a:rPr lang="en-US" dirty="0">
                      <a:latin typeface="Arial" panose="020B0604020202020204" pitchFamily="34" charset="0"/>
                      <a:cs typeface="Arial" panose="020B0604020202020204" pitchFamily="34" charset="0"/>
                    </a:rPr>
                    <a:t>transmission</a:t>
                  </a:r>
                </a:p>
              </p:txBody>
            </p:sp>
          </mc:Choice>
          <mc:Fallback xmlns="">
            <p:sp>
              <p:nvSpPr>
                <p:cNvPr id="5" name="TextBox 4">
                  <a:extLst>
                    <a:ext uri="{FF2B5EF4-FFF2-40B4-BE49-F238E27FC236}">
                      <a16:creationId xmlns:a16="http://schemas.microsoft.com/office/drawing/2014/main" id="{B35BA3C0-F5BD-BEE6-BA04-2A67F76E2CD8}"/>
                    </a:ext>
                  </a:extLst>
                </p:cNvPr>
                <p:cNvSpPr txBox="1">
                  <a:spLocks noRot="1" noChangeAspect="1" noMove="1" noResize="1" noEditPoints="1" noAdjustHandles="1" noChangeArrowheads="1" noChangeShapeType="1" noTextEdit="1"/>
                </p:cNvSpPr>
                <p:nvPr/>
              </p:nvSpPr>
              <p:spPr>
                <a:xfrm rot="16200000">
                  <a:off x="4741502" y="3753445"/>
                  <a:ext cx="1861965" cy="430887"/>
                </a:xfrm>
                <a:prstGeom prst="rect">
                  <a:avLst/>
                </a:prstGeom>
                <a:blipFill>
                  <a:blip r:embed="rId4"/>
                  <a:stretch>
                    <a:fillRect l="-8571" r="-22857"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0BB59E-EA67-F279-681B-290C00FC7EC8}"/>
                    </a:ext>
                  </a:extLst>
                </p:cNvPr>
                <p:cNvSpPr txBox="1"/>
                <p:nvPr/>
              </p:nvSpPr>
              <p:spPr>
                <a:xfrm>
                  <a:off x="6045486" y="5172258"/>
                  <a:ext cx="3098514" cy="430887"/>
                </a:xfrm>
                <a:prstGeom prst="rect">
                  <a:avLst/>
                </a:prstGeom>
                <a:solidFill>
                  <a:schemeClr val="bg1"/>
                </a:solidFill>
              </p:spPr>
              <p:txBody>
                <a:bodyPr wrap="square" rtlCol="0">
                  <a:spAutoFit/>
                </a:bodyPr>
                <a:lstStyle/>
                <a:p>
                  <a:pPr algn="ctr"/>
                  <a14:m>
                    <m:oMath xmlns:m="http://schemas.openxmlformats.org/officeDocument/2006/math">
                      <m:r>
                        <a:rPr lang="en-US" sz="2200" b="1" i="1">
                          <a:latin typeface="Cambria Math" panose="02040503050406030204" pitchFamily="18" charset="0"/>
                        </a:rPr>
                        <m:t>𝜶</m:t>
                      </m:r>
                    </m:oMath>
                  </a14:m>
                  <a:r>
                    <a:rPr lang="en-US" sz="22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virulence + </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dirty="0">
                      <a:latin typeface="Arial" panose="020B0604020202020204" pitchFamily="34" charset="0"/>
                      <a:cs typeface="Arial" panose="020B0604020202020204" pitchFamily="34" charset="0"/>
                    </a:rPr>
                    <a:t>, nat. mort.</a:t>
                  </a:r>
                </a:p>
              </p:txBody>
            </p:sp>
          </mc:Choice>
          <mc:Fallback xmlns="">
            <p:sp>
              <p:nvSpPr>
                <p:cNvPr id="6" name="TextBox 5">
                  <a:extLst>
                    <a:ext uri="{FF2B5EF4-FFF2-40B4-BE49-F238E27FC236}">
                      <a16:creationId xmlns:a16="http://schemas.microsoft.com/office/drawing/2014/main" id="{840BB59E-EA67-F279-681B-290C00FC7EC8}"/>
                    </a:ext>
                  </a:extLst>
                </p:cNvPr>
                <p:cNvSpPr txBox="1">
                  <a:spLocks noRot="1" noChangeAspect="1" noMove="1" noResize="1" noEditPoints="1" noAdjustHandles="1" noChangeArrowheads="1" noChangeShapeType="1" noTextEdit="1"/>
                </p:cNvSpPr>
                <p:nvPr/>
              </p:nvSpPr>
              <p:spPr>
                <a:xfrm>
                  <a:off x="6045486" y="5172258"/>
                  <a:ext cx="3098514" cy="430887"/>
                </a:xfrm>
                <a:prstGeom prst="rect">
                  <a:avLst/>
                </a:prstGeom>
                <a:blipFill>
                  <a:blip r:embed="rId5"/>
                  <a:stretch>
                    <a:fillRect t="-8571" b="-25714"/>
                  </a:stretch>
                </a:blipFill>
              </p:spPr>
              <p:txBody>
                <a:bodyPr/>
                <a:lstStyle/>
                <a:p>
                  <a:r>
                    <a:rPr lang="en-US">
                      <a:noFill/>
                    </a:rPr>
                    <a:t> </a:t>
                  </a:r>
                </a:p>
              </p:txBody>
            </p:sp>
          </mc:Fallback>
        </mc:AlternateContent>
      </p:grpSp>
      <p:sp>
        <p:nvSpPr>
          <p:cNvPr id="11" name="Title 1">
            <a:extLst>
              <a:ext uri="{FF2B5EF4-FFF2-40B4-BE49-F238E27FC236}">
                <a16:creationId xmlns:a16="http://schemas.microsoft.com/office/drawing/2014/main" id="{04304486-205B-D95A-51DB-BACA341DA99E}"/>
              </a:ext>
            </a:extLst>
          </p:cNvPr>
          <p:cNvSpPr>
            <a:spLocks noGrp="1"/>
          </p:cNvSpPr>
          <p:nvPr>
            <p:ph type="title"/>
          </p:nvPr>
        </p:nvSpPr>
        <p:spPr>
          <a:xfrm>
            <a:off x="371060" y="0"/>
            <a:ext cx="11449880" cy="1325563"/>
          </a:xfrm>
        </p:spPr>
        <p:txBody>
          <a:bodyPr>
            <a:normAutofit/>
          </a:bodyPr>
          <a:lstStyle/>
          <a:p>
            <a:r>
              <a:rPr lang="en-US" sz="3000" dirty="0">
                <a:latin typeface="+mn-lt"/>
              </a:rPr>
              <a:t>Another classic </a:t>
            </a:r>
            <a:r>
              <a:rPr lang="en-US" sz="3000" b="1" dirty="0">
                <a:solidFill>
                  <a:srgbClr val="C00000"/>
                </a:solidFill>
                <a:latin typeface="+mn-lt"/>
              </a:rPr>
              <a:t>transmission-virulence tradeoff:</a:t>
            </a:r>
            <a:r>
              <a:rPr lang="en-US" sz="3000" dirty="0">
                <a:latin typeface="+mn-lt"/>
              </a:rPr>
              <a:t> </a:t>
            </a:r>
            <a:br>
              <a:rPr lang="en-US" sz="3000" dirty="0">
                <a:latin typeface="+mn-lt"/>
              </a:rPr>
            </a:br>
            <a:r>
              <a:rPr lang="en-US" sz="3000" dirty="0">
                <a:latin typeface="+mn-lt"/>
              </a:rPr>
              <a:t>parasites of monarch butterflies</a:t>
            </a:r>
          </a:p>
        </p:txBody>
      </p:sp>
    </p:spTree>
    <p:extLst>
      <p:ext uri="{BB962C8B-B14F-4D97-AF65-F5344CB8AC3E}">
        <p14:creationId xmlns:p14="http://schemas.microsoft.com/office/powerpoint/2010/main" val="126358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pic>
        <p:nvPicPr>
          <p:cNvPr id="2" name="Picture 1">
            <a:extLst>
              <a:ext uri="{FF2B5EF4-FFF2-40B4-BE49-F238E27FC236}">
                <a16:creationId xmlns:a16="http://schemas.microsoft.com/office/drawing/2014/main" id="{08601C7D-72EE-0D63-E8E1-698939009673}"/>
              </a:ext>
            </a:extLst>
          </p:cNvPr>
          <p:cNvPicPr/>
          <p:nvPr/>
        </p:nvPicPr>
        <p:blipFill>
          <a:blip r:embed="rId3">
            <a:extLst>
              <a:ext uri="{28A0092B-C50C-407E-A947-70E740481C1C}">
                <a14:useLocalDpi xmlns:a14="http://schemas.microsoft.com/office/drawing/2010/main" val="0"/>
              </a:ext>
            </a:extLst>
          </a:blip>
          <a:stretch>
            <a:fillRect/>
          </a:stretch>
        </p:blipFill>
        <p:spPr>
          <a:xfrm>
            <a:off x="5700408" y="899808"/>
            <a:ext cx="5603405" cy="5058383"/>
          </a:xfrm>
          <a:prstGeom prst="rect">
            <a:avLst/>
          </a:prstGeom>
        </p:spPr>
      </p:pic>
      <p:sp>
        <p:nvSpPr>
          <p:cNvPr id="3" name="Content Placeholder 2">
            <a:extLst>
              <a:ext uri="{FF2B5EF4-FFF2-40B4-BE49-F238E27FC236}">
                <a16:creationId xmlns:a16="http://schemas.microsoft.com/office/drawing/2014/main" id="{1645D2D0-E4D0-BE97-6EE5-BD7D4261F0A8}"/>
              </a:ext>
            </a:extLst>
          </p:cNvPr>
          <p:cNvSpPr txBox="1">
            <a:spLocks/>
          </p:cNvSpPr>
          <p:nvPr/>
        </p:nvSpPr>
        <p:spPr>
          <a:xfrm>
            <a:off x="259405" y="423476"/>
            <a:ext cx="4280170" cy="401814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600" dirty="0">
                <a:solidFill>
                  <a:srgbClr val="000000"/>
                </a:solidFill>
                <a:ea typeface="+mj-ea"/>
                <a:cs typeface="+mj-cs"/>
              </a:rPr>
              <a:t>Why then are bat viruses so virulent [</a:t>
            </a:r>
            <a:r>
              <a:rPr lang="en-US" sz="3600" b="1" dirty="0">
                <a:solidFill>
                  <a:srgbClr val="C00000"/>
                </a:solidFill>
                <a:ea typeface="+mj-ea"/>
                <a:cs typeface="+mj-cs"/>
              </a:rPr>
              <a:t>to humans</a:t>
            </a:r>
            <a:r>
              <a:rPr lang="en-US" sz="3600" dirty="0">
                <a:solidFill>
                  <a:srgbClr val="000000"/>
                </a:solidFill>
                <a:ea typeface="+mj-ea"/>
                <a:cs typeface="+mj-cs"/>
              </a:rPr>
              <a:t>]?</a:t>
            </a:r>
          </a:p>
        </p:txBody>
      </p:sp>
    </p:spTree>
    <p:extLst>
      <p:ext uri="{BB962C8B-B14F-4D97-AF65-F5344CB8AC3E}">
        <p14:creationId xmlns:p14="http://schemas.microsoft.com/office/powerpoint/2010/main" val="1155518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F2C181-633F-8A4E-92C4-29A68AEF65BB}"/>
              </a:ext>
            </a:extLst>
          </p:cNvPr>
          <p:cNvSpPr txBox="1"/>
          <p:nvPr/>
        </p:nvSpPr>
        <p:spPr>
          <a:xfrm>
            <a:off x="0" y="6211669"/>
            <a:ext cx="7179013" cy="646331"/>
          </a:xfrm>
          <a:prstGeom prst="rect">
            <a:avLst/>
          </a:prstGeom>
          <a:solidFill>
            <a:schemeClr val="bg1"/>
          </a:solidFill>
        </p:spPr>
        <p:txBody>
          <a:bodyPr wrap="square" rtlCol="0">
            <a:spAutoFit/>
          </a:bodyPr>
          <a:lstStyle/>
          <a:p>
            <a:r>
              <a:rPr lang="en-US" dirty="0" err="1">
                <a:cs typeface="Franklin Gothic Medium"/>
              </a:rPr>
              <a:t>Guth</a:t>
            </a:r>
            <a:r>
              <a:rPr lang="en-US" dirty="0">
                <a:cs typeface="Franklin Gothic Medium"/>
              </a:rPr>
              <a:t> et al. 2019. </a:t>
            </a:r>
            <a:r>
              <a:rPr lang="en-US" i="1" dirty="0">
                <a:cs typeface="Franklin Gothic Medium"/>
              </a:rPr>
              <a:t>Phil Trans Roy Soc.</a:t>
            </a:r>
          </a:p>
          <a:p>
            <a:r>
              <a:rPr lang="en-US" dirty="0" err="1">
                <a:cs typeface="Franklin Gothic Medium"/>
              </a:rPr>
              <a:t>Guth</a:t>
            </a:r>
            <a:r>
              <a:rPr lang="en-US" dirty="0">
                <a:cs typeface="Franklin Gothic Medium"/>
              </a:rPr>
              <a:t> et al. 2022. </a:t>
            </a:r>
            <a:r>
              <a:rPr lang="en-US" i="1" dirty="0">
                <a:cs typeface="Franklin Gothic Medium"/>
              </a:rPr>
              <a:t>PNAS.</a:t>
            </a:r>
          </a:p>
        </p:txBody>
      </p:sp>
      <p:sp>
        <p:nvSpPr>
          <p:cNvPr id="5" name="Content Placeholder 2">
            <a:extLst>
              <a:ext uri="{FF2B5EF4-FFF2-40B4-BE49-F238E27FC236}">
                <a16:creationId xmlns:a16="http://schemas.microsoft.com/office/drawing/2014/main" id="{C81933D8-91D0-274C-B23D-DD76618826E1}"/>
              </a:ext>
            </a:extLst>
          </p:cNvPr>
          <p:cNvSpPr txBox="1">
            <a:spLocks/>
          </p:cNvSpPr>
          <p:nvPr/>
        </p:nvSpPr>
        <p:spPr>
          <a:xfrm>
            <a:off x="259404" y="2511577"/>
            <a:ext cx="4498125" cy="401814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600" dirty="0">
                <a:solidFill>
                  <a:srgbClr val="000000"/>
                </a:solidFill>
                <a:ea typeface="+mj-ea"/>
                <a:cs typeface="+mj-cs"/>
              </a:rPr>
              <a:t>Mismatch of optimal virulence evolved in the </a:t>
            </a:r>
            <a:r>
              <a:rPr lang="en-US" sz="3600" b="1" dirty="0">
                <a:solidFill>
                  <a:srgbClr val="C00000"/>
                </a:solidFill>
                <a:ea typeface="+mj-ea"/>
                <a:cs typeface="+mj-cs"/>
              </a:rPr>
              <a:t>reservoir host </a:t>
            </a:r>
            <a:r>
              <a:rPr lang="en-US" sz="3600" dirty="0">
                <a:ea typeface="+mj-ea"/>
                <a:cs typeface="+mj-cs"/>
              </a:rPr>
              <a:t>and a lack of </a:t>
            </a:r>
            <a:r>
              <a:rPr lang="en-US" sz="3600" b="1" dirty="0">
                <a:solidFill>
                  <a:srgbClr val="C00000"/>
                </a:solidFill>
                <a:ea typeface="+mj-ea"/>
                <a:cs typeface="+mj-cs"/>
              </a:rPr>
              <a:t>viral tolerance </a:t>
            </a:r>
            <a:r>
              <a:rPr lang="en-US" sz="3600" dirty="0">
                <a:solidFill>
                  <a:srgbClr val="000000"/>
                </a:solidFill>
                <a:ea typeface="+mj-ea"/>
                <a:cs typeface="+mj-cs"/>
              </a:rPr>
              <a:t>in the spillover (human) host.</a:t>
            </a:r>
          </a:p>
        </p:txBody>
      </p:sp>
      <p:pic>
        <p:nvPicPr>
          <p:cNvPr id="2" name="Picture 1">
            <a:extLst>
              <a:ext uri="{FF2B5EF4-FFF2-40B4-BE49-F238E27FC236}">
                <a16:creationId xmlns:a16="http://schemas.microsoft.com/office/drawing/2014/main" id="{08601C7D-72EE-0D63-E8E1-698939009673}"/>
              </a:ext>
            </a:extLst>
          </p:cNvPr>
          <p:cNvPicPr/>
          <p:nvPr/>
        </p:nvPicPr>
        <p:blipFill>
          <a:blip r:embed="rId3">
            <a:extLst>
              <a:ext uri="{28A0092B-C50C-407E-A947-70E740481C1C}">
                <a14:useLocalDpi xmlns:a14="http://schemas.microsoft.com/office/drawing/2010/main" val="0"/>
              </a:ext>
            </a:extLst>
          </a:blip>
          <a:stretch>
            <a:fillRect/>
          </a:stretch>
        </p:blipFill>
        <p:spPr>
          <a:xfrm>
            <a:off x="5700408" y="899808"/>
            <a:ext cx="5603405" cy="5058383"/>
          </a:xfrm>
          <a:prstGeom prst="rect">
            <a:avLst/>
          </a:prstGeom>
        </p:spPr>
      </p:pic>
      <p:sp>
        <p:nvSpPr>
          <p:cNvPr id="3" name="Content Placeholder 2">
            <a:extLst>
              <a:ext uri="{FF2B5EF4-FFF2-40B4-BE49-F238E27FC236}">
                <a16:creationId xmlns:a16="http://schemas.microsoft.com/office/drawing/2014/main" id="{1645D2D0-E4D0-BE97-6EE5-BD7D4261F0A8}"/>
              </a:ext>
            </a:extLst>
          </p:cNvPr>
          <p:cNvSpPr txBox="1">
            <a:spLocks/>
          </p:cNvSpPr>
          <p:nvPr/>
        </p:nvSpPr>
        <p:spPr>
          <a:xfrm>
            <a:off x="259405" y="423476"/>
            <a:ext cx="4280170" cy="401814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ct val="0"/>
              </a:spcBef>
              <a:spcAft>
                <a:spcPts val="600"/>
              </a:spcAft>
              <a:buNone/>
            </a:pPr>
            <a:r>
              <a:rPr lang="en-US" sz="3600" dirty="0">
                <a:solidFill>
                  <a:srgbClr val="000000"/>
                </a:solidFill>
                <a:ea typeface="+mj-ea"/>
                <a:cs typeface="+mj-cs"/>
              </a:rPr>
              <a:t>Why then are bat viruses so virulent [</a:t>
            </a:r>
            <a:r>
              <a:rPr lang="en-US" sz="3600" b="1" dirty="0">
                <a:solidFill>
                  <a:srgbClr val="C00000"/>
                </a:solidFill>
                <a:ea typeface="+mj-ea"/>
                <a:cs typeface="+mj-cs"/>
              </a:rPr>
              <a:t>to humans</a:t>
            </a:r>
            <a:r>
              <a:rPr lang="en-US" sz="3600" dirty="0">
                <a:solidFill>
                  <a:srgbClr val="000000"/>
                </a:solidFill>
                <a:ea typeface="+mj-ea"/>
                <a:cs typeface="+mj-cs"/>
              </a:rPr>
              <a:t>]?</a:t>
            </a:r>
          </a:p>
        </p:txBody>
      </p:sp>
    </p:spTree>
    <p:extLst>
      <p:ext uri="{BB962C8B-B14F-4D97-AF65-F5344CB8AC3E}">
        <p14:creationId xmlns:p14="http://schemas.microsoft.com/office/powerpoint/2010/main" val="1987670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E5DA37-4953-5549-B7A7-3D52EEF1D016}"/>
              </a:ext>
            </a:extLst>
          </p:cNvPr>
          <p:cNvSpPr txBox="1">
            <a:spLocks/>
          </p:cNvSpPr>
          <p:nvPr/>
        </p:nvSpPr>
        <p:spPr>
          <a:xfrm>
            <a:off x="3321232" y="5553612"/>
            <a:ext cx="1890890" cy="857250"/>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b="1" dirty="0">
                <a:solidFill>
                  <a:srgbClr val="C00000"/>
                </a:solidFill>
                <a:latin typeface="+mn-lt"/>
              </a:rPr>
              <a:t>resistance</a:t>
            </a:r>
            <a:endParaRPr lang="en-US" sz="2600" b="1" dirty="0">
              <a:latin typeface="+mn-lt"/>
            </a:endParaRPr>
          </a:p>
        </p:txBody>
      </p:sp>
      <p:sp>
        <p:nvSpPr>
          <p:cNvPr id="8" name="Title 1">
            <a:extLst>
              <a:ext uri="{FF2B5EF4-FFF2-40B4-BE49-F238E27FC236}">
                <a16:creationId xmlns:a16="http://schemas.microsoft.com/office/drawing/2014/main" id="{BF0AAA77-F670-414B-B38F-E775EFD9E6F8}"/>
              </a:ext>
            </a:extLst>
          </p:cNvPr>
          <p:cNvSpPr txBox="1">
            <a:spLocks/>
          </p:cNvSpPr>
          <p:nvPr/>
        </p:nvSpPr>
        <p:spPr>
          <a:xfrm>
            <a:off x="7238138" y="5513176"/>
            <a:ext cx="1890890" cy="857250"/>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b="1" dirty="0">
                <a:solidFill>
                  <a:srgbClr val="C00000"/>
                </a:solidFill>
                <a:latin typeface="+mn-lt"/>
              </a:rPr>
              <a:t>tolerance</a:t>
            </a:r>
            <a:endParaRPr lang="en-US" sz="2600" b="1" dirty="0">
              <a:latin typeface="+mn-lt"/>
            </a:endParaRPr>
          </a:p>
        </p:txBody>
      </p:sp>
      <p:sp>
        <p:nvSpPr>
          <p:cNvPr id="12" name="TextBox 11">
            <a:extLst>
              <a:ext uri="{FF2B5EF4-FFF2-40B4-BE49-F238E27FC236}">
                <a16:creationId xmlns:a16="http://schemas.microsoft.com/office/drawing/2014/main" id="{CAE041BB-C44C-204D-8699-8F8854224A4E}"/>
              </a:ext>
            </a:extLst>
          </p:cNvPr>
          <p:cNvSpPr txBox="1"/>
          <p:nvPr/>
        </p:nvSpPr>
        <p:spPr>
          <a:xfrm>
            <a:off x="8756576" y="6396336"/>
            <a:ext cx="1911425" cy="461665"/>
          </a:xfrm>
          <a:prstGeom prst="rect">
            <a:avLst/>
          </a:prstGeom>
          <a:solidFill>
            <a:schemeClr val="bg1"/>
          </a:solidFill>
        </p:spPr>
        <p:txBody>
          <a:bodyPr wrap="square" rtlCol="0">
            <a:spAutoFit/>
          </a:bodyPr>
          <a:lstStyle/>
          <a:p>
            <a:r>
              <a:rPr lang="en-US" sz="1200" dirty="0">
                <a:cs typeface="Franklin Gothic Medium"/>
              </a:rPr>
              <a:t>Boots 2008. </a:t>
            </a:r>
            <a:r>
              <a:rPr lang="en-US" sz="1200" i="1" dirty="0">
                <a:cs typeface="Franklin Gothic Medium"/>
              </a:rPr>
              <a:t>TREE.</a:t>
            </a:r>
          </a:p>
          <a:p>
            <a:r>
              <a:rPr lang="en-US" sz="1200" dirty="0" err="1">
                <a:cs typeface="Franklin Gothic Medium"/>
              </a:rPr>
              <a:t>Raberg</a:t>
            </a:r>
            <a:r>
              <a:rPr lang="en-US" sz="1200" dirty="0">
                <a:cs typeface="Franklin Gothic Medium"/>
              </a:rPr>
              <a:t> et al. 2007 </a:t>
            </a:r>
            <a:r>
              <a:rPr lang="en-US" sz="1200" i="1" dirty="0">
                <a:cs typeface="Franklin Gothic Medium"/>
              </a:rPr>
              <a:t>Science.</a:t>
            </a:r>
          </a:p>
        </p:txBody>
      </p:sp>
      <p:grpSp>
        <p:nvGrpSpPr>
          <p:cNvPr id="25" name="Group 24">
            <a:extLst>
              <a:ext uri="{FF2B5EF4-FFF2-40B4-BE49-F238E27FC236}">
                <a16:creationId xmlns:a16="http://schemas.microsoft.com/office/drawing/2014/main" id="{C1A5C620-3580-ED4F-954D-FB7FCE2B474D}"/>
              </a:ext>
            </a:extLst>
          </p:cNvPr>
          <p:cNvGrpSpPr/>
          <p:nvPr/>
        </p:nvGrpSpPr>
        <p:grpSpPr>
          <a:xfrm>
            <a:off x="2373348" y="1848542"/>
            <a:ext cx="3327895" cy="3638727"/>
            <a:chOff x="-9672" y="3482898"/>
            <a:chExt cx="3327895" cy="3638727"/>
          </a:xfrm>
        </p:grpSpPr>
        <p:cxnSp>
          <p:nvCxnSpPr>
            <p:cNvPr id="13" name="Straight Connector 12">
              <a:extLst>
                <a:ext uri="{FF2B5EF4-FFF2-40B4-BE49-F238E27FC236}">
                  <a16:creationId xmlns:a16="http://schemas.microsoft.com/office/drawing/2014/main" id="{FDE554EF-5258-BF4F-B0B5-973791260880}"/>
                </a:ext>
              </a:extLst>
            </p:cNvPr>
            <p:cNvCxnSpPr/>
            <p:nvPr/>
          </p:nvCxnSpPr>
          <p:spPr>
            <a:xfrm>
              <a:off x="534961" y="6574755"/>
              <a:ext cx="27832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25ACA8-48F3-5E42-A73E-AE3DB0E37AF1}"/>
                </a:ext>
              </a:extLst>
            </p:cNvPr>
            <p:cNvCxnSpPr>
              <a:cxnSpLocks/>
            </p:cNvCxnSpPr>
            <p:nvPr/>
          </p:nvCxnSpPr>
          <p:spPr>
            <a:xfrm flipV="1">
              <a:off x="534961" y="3482898"/>
              <a:ext cx="0" cy="3091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000B2BF-69D8-5043-9511-F172FBC57CDF}"/>
                </a:ext>
              </a:extLst>
            </p:cNvPr>
            <p:cNvSpPr txBox="1"/>
            <p:nvPr/>
          </p:nvSpPr>
          <p:spPr>
            <a:xfrm rot="16200000">
              <a:off x="-719163" y="4703976"/>
              <a:ext cx="1911425" cy="492443"/>
            </a:xfrm>
            <a:prstGeom prst="rect">
              <a:avLst/>
            </a:prstGeom>
            <a:solidFill>
              <a:schemeClr val="bg1"/>
            </a:solidFill>
          </p:spPr>
          <p:txBody>
            <a:bodyPr wrap="square" rtlCol="0">
              <a:spAutoFit/>
            </a:bodyPr>
            <a:lstStyle/>
            <a:p>
              <a:r>
                <a:rPr lang="en-US" sz="2600" dirty="0">
                  <a:cs typeface="Franklin Gothic Medium"/>
                </a:rPr>
                <a:t>Host health</a:t>
              </a:r>
              <a:endParaRPr lang="en-US" sz="2600" i="1" dirty="0">
                <a:cs typeface="Franklin Gothic Medium"/>
              </a:endParaRPr>
            </a:p>
          </p:txBody>
        </p:sp>
        <p:sp>
          <p:nvSpPr>
            <p:cNvPr id="18" name="TextBox 17">
              <a:extLst>
                <a:ext uri="{FF2B5EF4-FFF2-40B4-BE49-F238E27FC236}">
                  <a16:creationId xmlns:a16="http://schemas.microsoft.com/office/drawing/2014/main" id="{87A28D58-3C86-F340-A949-CD8ED645B625}"/>
                </a:ext>
              </a:extLst>
            </p:cNvPr>
            <p:cNvSpPr txBox="1"/>
            <p:nvPr/>
          </p:nvSpPr>
          <p:spPr>
            <a:xfrm>
              <a:off x="725358" y="6629182"/>
              <a:ext cx="2316601" cy="492443"/>
            </a:xfrm>
            <a:prstGeom prst="rect">
              <a:avLst/>
            </a:prstGeom>
            <a:solidFill>
              <a:schemeClr val="bg1"/>
            </a:solidFill>
          </p:spPr>
          <p:txBody>
            <a:bodyPr wrap="square" rtlCol="0">
              <a:spAutoFit/>
            </a:bodyPr>
            <a:lstStyle/>
            <a:p>
              <a:r>
                <a:rPr lang="en-US" sz="2600" dirty="0">
                  <a:cs typeface="Franklin Gothic Medium"/>
                </a:rPr>
                <a:t>Parasite burden</a:t>
              </a:r>
              <a:endParaRPr lang="en-US" sz="2600" i="1" dirty="0">
                <a:cs typeface="Franklin Gothic Medium"/>
              </a:endParaRPr>
            </a:p>
          </p:txBody>
        </p:sp>
        <p:cxnSp>
          <p:nvCxnSpPr>
            <p:cNvPr id="19" name="Straight Connector 18">
              <a:extLst>
                <a:ext uri="{FF2B5EF4-FFF2-40B4-BE49-F238E27FC236}">
                  <a16:creationId xmlns:a16="http://schemas.microsoft.com/office/drawing/2014/main" id="{39A19682-9ACA-7043-AF1F-F6390B93D4EE}"/>
                </a:ext>
              </a:extLst>
            </p:cNvPr>
            <p:cNvCxnSpPr>
              <a:cxnSpLocks/>
            </p:cNvCxnSpPr>
            <p:nvPr/>
          </p:nvCxnSpPr>
          <p:spPr>
            <a:xfrm flipH="1" flipV="1">
              <a:off x="665059" y="3635298"/>
              <a:ext cx="1261533" cy="14689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81CD696-4AD9-B94A-9217-7A45898B6D2E}"/>
                </a:ext>
              </a:extLst>
            </p:cNvPr>
            <p:cNvCxnSpPr>
              <a:cxnSpLocks/>
            </p:cNvCxnSpPr>
            <p:nvPr/>
          </p:nvCxnSpPr>
          <p:spPr>
            <a:xfrm flipH="1" flipV="1">
              <a:off x="1926592" y="5104292"/>
              <a:ext cx="1200463" cy="137353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EB2CA4F-6900-F446-8DA8-AB41F560A031}"/>
              </a:ext>
            </a:extLst>
          </p:cNvPr>
          <p:cNvGrpSpPr/>
          <p:nvPr/>
        </p:nvGrpSpPr>
        <p:grpSpPr>
          <a:xfrm>
            <a:off x="6209096" y="1848542"/>
            <a:ext cx="3327895" cy="3638727"/>
            <a:chOff x="-9672" y="3482898"/>
            <a:chExt cx="3327895" cy="3638727"/>
          </a:xfrm>
        </p:grpSpPr>
        <p:cxnSp>
          <p:nvCxnSpPr>
            <p:cNvPr id="28" name="Straight Connector 27">
              <a:extLst>
                <a:ext uri="{FF2B5EF4-FFF2-40B4-BE49-F238E27FC236}">
                  <a16:creationId xmlns:a16="http://schemas.microsoft.com/office/drawing/2014/main" id="{8B97D575-FD1C-8149-96E7-9204FD81404D}"/>
                </a:ext>
              </a:extLst>
            </p:cNvPr>
            <p:cNvCxnSpPr/>
            <p:nvPr/>
          </p:nvCxnSpPr>
          <p:spPr>
            <a:xfrm>
              <a:off x="534961" y="6574755"/>
              <a:ext cx="27832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7485EA-A476-A84F-9EC3-4711A368BD0D}"/>
                </a:ext>
              </a:extLst>
            </p:cNvPr>
            <p:cNvCxnSpPr>
              <a:cxnSpLocks/>
            </p:cNvCxnSpPr>
            <p:nvPr/>
          </p:nvCxnSpPr>
          <p:spPr>
            <a:xfrm flipV="1">
              <a:off x="534961" y="3482898"/>
              <a:ext cx="0" cy="3091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A74BEE2-EEA2-D347-93BB-C2AA31CB3415}"/>
                </a:ext>
              </a:extLst>
            </p:cNvPr>
            <p:cNvSpPr txBox="1"/>
            <p:nvPr/>
          </p:nvSpPr>
          <p:spPr>
            <a:xfrm rot="16200000">
              <a:off x="-719163" y="4703976"/>
              <a:ext cx="1911425" cy="492443"/>
            </a:xfrm>
            <a:prstGeom prst="rect">
              <a:avLst/>
            </a:prstGeom>
            <a:solidFill>
              <a:schemeClr val="bg1"/>
            </a:solidFill>
          </p:spPr>
          <p:txBody>
            <a:bodyPr wrap="square" rtlCol="0">
              <a:spAutoFit/>
            </a:bodyPr>
            <a:lstStyle/>
            <a:p>
              <a:r>
                <a:rPr lang="en-US" sz="2600" dirty="0">
                  <a:cs typeface="Franklin Gothic Medium"/>
                </a:rPr>
                <a:t>Host health</a:t>
              </a:r>
              <a:endParaRPr lang="en-US" sz="2600" i="1" dirty="0">
                <a:cs typeface="Franklin Gothic Medium"/>
              </a:endParaRPr>
            </a:p>
          </p:txBody>
        </p:sp>
        <p:sp>
          <p:nvSpPr>
            <p:cNvPr id="31" name="TextBox 30">
              <a:extLst>
                <a:ext uri="{FF2B5EF4-FFF2-40B4-BE49-F238E27FC236}">
                  <a16:creationId xmlns:a16="http://schemas.microsoft.com/office/drawing/2014/main" id="{32F6E373-6D70-444A-9D9E-3A9BF118F5D1}"/>
                </a:ext>
              </a:extLst>
            </p:cNvPr>
            <p:cNvSpPr txBox="1"/>
            <p:nvPr/>
          </p:nvSpPr>
          <p:spPr>
            <a:xfrm>
              <a:off x="725358" y="6629182"/>
              <a:ext cx="2316601" cy="492443"/>
            </a:xfrm>
            <a:prstGeom prst="rect">
              <a:avLst/>
            </a:prstGeom>
            <a:solidFill>
              <a:schemeClr val="bg1"/>
            </a:solidFill>
          </p:spPr>
          <p:txBody>
            <a:bodyPr wrap="square" rtlCol="0">
              <a:spAutoFit/>
            </a:bodyPr>
            <a:lstStyle/>
            <a:p>
              <a:r>
                <a:rPr lang="en-US" sz="2600" dirty="0">
                  <a:cs typeface="Franklin Gothic Medium"/>
                </a:rPr>
                <a:t>Parasite burden</a:t>
              </a:r>
              <a:endParaRPr lang="en-US" sz="2600" i="1" dirty="0">
                <a:cs typeface="Franklin Gothic Medium"/>
              </a:endParaRPr>
            </a:p>
          </p:txBody>
        </p:sp>
        <p:cxnSp>
          <p:nvCxnSpPr>
            <p:cNvPr id="32" name="Straight Connector 31">
              <a:extLst>
                <a:ext uri="{FF2B5EF4-FFF2-40B4-BE49-F238E27FC236}">
                  <a16:creationId xmlns:a16="http://schemas.microsoft.com/office/drawing/2014/main" id="{C95954D3-ECCD-934D-95C8-1995BFA1CE26}"/>
                </a:ext>
              </a:extLst>
            </p:cNvPr>
            <p:cNvCxnSpPr>
              <a:cxnSpLocks/>
            </p:cNvCxnSpPr>
            <p:nvPr/>
          </p:nvCxnSpPr>
          <p:spPr>
            <a:xfrm flipH="1" flipV="1">
              <a:off x="665059" y="3635298"/>
              <a:ext cx="2461995" cy="26594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9F6C28B-2CC4-9B49-8BC2-0B393714FA7A}"/>
                </a:ext>
              </a:extLst>
            </p:cNvPr>
            <p:cNvCxnSpPr>
              <a:cxnSpLocks/>
            </p:cNvCxnSpPr>
            <p:nvPr/>
          </p:nvCxnSpPr>
          <p:spPr>
            <a:xfrm flipH="1" flipV="1">
              <a:off x="673938" y="3612686"/>
              <a:ext cx="2581757" cy="154007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B2F2E0D-7E00-B9BD-B522-C944EFFF584B}"/>
              </a:ext>
            </a:extLst>
          </p:cNvPr>
          <p:cNvSpPr txBox="1">
            <a:spLocks/>
          </p:cNvSpPr>
          <p:nvPr/>
        </p:nvSpPr>
        <p:spPr>
          <a:xfrm>
            <a:off x="2172393" y="290583"/>
            <a:ext cx="7847215" cy="857250"/>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latin typeface="+mn-lt"/>
              </a:rPr>
              <a:t>Bats appear </a:t>
            </a:r>
            <a:r>
              <a:rPr lang="en-US" sz="2800" b="1" dirty="0">
                <a:solidFill>
                  <a:srgbClr val="C00000"/>
                </a:solidFill>
                <a:latin typeface="+mn-lt"/>
              </a:rPr>
              <a:t>highly tolerant </a:t>
            </a:r>
            <a:r>
              <a:rPr lang="en-US" sz="2800" dirty="0">
                <a:latin typeface="+mn-lt"/>
              </a:rPr>
              <a:t>of virus infection! </a:t>
            </a:r>
          </a:p>
          <a:p>
            <a:r>
              <a:rPr lang="en-US" sz="2800" dirty="0">
                <a:latin typeface="+mn-lt"/>
              </a:rPr>
              <a:t>(They host viruses without experiencing disease)</a:t>
            </a:r>
            <a:endParaRPr lang="en-US" sz="2800" b="1" dirty="0">
              <a:latin typeface="+mn-lt"/>
            </a:endParaRPr>
          </a:p>
        </p:txBody>
      </p:sp>
    </p:spTree>
    <p:extLst>
      <p:ext uri="{BB962C8B-B14F-4D97-AF65-F5344CB8AC3E}">
        <p14:creationId xmlns:p14="http://schemas.microsoft.com/office/powerpoint/2010/main" val="2190660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0F2781-FA43-A144-9916-D2B5A60AF9AE}"/>
              </a:ext>
            </a:extLst>
          </p:cNvPr>
          <p:cNvSpPr/>
          <p:nvPr/>
        </p:nvSpPr>
        <p:spPr>
          <a:xfrm>
            <a:off x="2655570" y="5123352"/>
            <a:ext cx="6880860" cy="954107"/>
          </a:xfrm>
          <a:prstGeom prst="rect">
            <a:avLst/>
          </a:prstGeom>
        </p:spPr>
        <p:txBody>
          <a:bodyPr wrap="square">
            <a:spAutoFit/>
          </a:bodyPr>
          <a:lstStyle/>
          <a:p>
            <a:pPr algn="ctr"/>
            <a:r>
              <a:rPr lang="en-US" sz="2800" dirty="0"/>
              <a:t>Flight is </a:t>
            </a:r>
            <a:r>
              <a:rPr lang="en-US" sz="2800" b="1" dirty="0">
                <a:solidFill>
                  <a:srgbClr val="C00000"/>
                </a:solidFill>
              </a:rPr>
              <a:t>more metabolically expensive </a:t>
            </a:r>
            <a:r>
              <a:rPr lang="en-US" sz="2800" dirty="0"/>
              <a:t>than any form of terrestrial locomotion.</a:t>
            </a:r>
          </a:p>
        </p:txBody>
      </p:sp>
      <p:sp>
        <p:nvSpPr>
          <p:cNvPr id="9" name="Rectangle 8">
            <a:extLst>
              <a:ext uri="{FF2B5EF4-FFF2-40B4-BE49-F238E27FC236}">
                <a16:creationId xmlns:a16="http://schemas.microsoft.com/office/drawing/2014/main" id="{B8E0C3A2-EE12-C44C-B365-C37FE1C204F5}"/>
              </a:ext>
            </a:extLst>
          </p:cNvPr>
          <p:cNvSpPr/>
          <p:nvPr/>
        </p:nvSpPr>
        <p:spPr>
          <a:xfrm>
            <a:off x="2655569" y="958070"/>
            <a:ext cx="6880860" cy="523220"/>
          </a:xfrm>
          <a:prstGeom prst="rect">
            <a:avLst/>
          </a:prstGeom>
        </p:spPr>
        <p:txBody>
          <a:bodyPr wrap="square">
            <a:spAutoFit/>
          </a:bodyPr>
          <a:lstStyle/>
          <a:p>
            <a:pPr algn="ctr"/>
            <a:r>
              <a:rPr lang="en-US" sz="2800" dirty="0"/>
              <a:t>Bats are the only </a:t>
            </a:r>
            <a:r>
              <a:rPr lang="en-US" sz="2800" b="1" dirty="0">
                <a:solidFill>
                  <a:srgbClr val="C00000"/>
                </a:solidFill>
              </a:rPr>
              <a:t>flying mammals</a:t>
            </a:r>
            <a:r>
              <a:rPr lang="en-US" sz="2800" dirty="0"/>
              <a:t>.</a:t>
            </a:r>
          </a:p>
        </p:txBody>
      </p:sp>
      <p:sp>
        <p:nvSpPr>
          <p:cNvPr id="12" name="Rectangle 11">
            <a:extLst>
              <a:ext uri="{FF2B5EF4-FFF2-40B4-BE49-F238E27FC236}">
                <a16:creationId xmlns:a16="http://schemas.microsoft.com/office/drawing/2014/main" id="{ECFC82CA-9C4B-8D4E-8268-9026EFBD0B65}"/>
              </a:ext>
            </a:extLst>
          </p:cNvPr>
          <p:cNvSpPr/>
          <p:nvPr/>
        </p:nvSpPr>
        <p:spPr>
          <a:xfrm>
            <a:off x="8501975" y="6288061"/>
            <a:ext cx="3965723" cy="923330"/>
          </a:xfrm>
          <a:prstGeom prst="rect">
            <a:avLst/>
          </a:prstGeom>
        </p:spPr>
        <p:txBody>
          <a:bodyPr wrap="square">
            <a:spAutoFit/>
          </a:bodyPr>
          <a:lstStyle/>
          <a:p>
            <a:r>
              <a:rPr lang="en-US" dirty="0">
                <a:cs typeface="Franklin Gothic Medium"/>
              </a:rPr>
              <a:t>O’Shea et al. 2014 </a:t>
            </a:r>
            <a:r>
              <a:rPr lang="en-US" i="1" dirty="0">
                <a:cs typeface="Franklin Gothic Medium"/>
              </a:rPr>
              <a:t>EID</a:t>
            </a:r>
          </a:p>
          <a:p>
            <a:r>
              <a:rPr lang="en-US" dirty="0">
                <a:cs typeface="Franklin Gothic Medium"/>
              </a:rPr>
              <a:t>Brook and Dobson 2015 </a:t>
            </a:r>
            <a:r>
              <a:rPr lang="en-US" i="1" dirty="0">
                <a:cs typeface="Franklin Gothic Medium"/>
              </a:rPr>
              <a:t>Trends Micro</a:t>
            </a:r>
          </a:p>
          <a:p>
            <a:endParaRPr lang="en-US" dirty="0"/>
          </a:p>
        </p:txBody>
      </p:sp>
      <p:pic>
        <p:nvPicPr>
          <p:cNvPr id="14" name="Content Placeholder 3" descr="IMGP8678_crop.jpg">
            <a:extLst>
              <a:ext uri="{FF2B5EF4-FFF2-40B4-BE49-F238E27FC236}">
                <a16:creationId xmlns:a16="http://schemas.microsoft.com/office/drawing/2014/main" id="{010F64D8-8A6C-D344-84EB-D3CAF46C5A1D}"/>
              </a:ext>
            </a:extLst>
          </p:cNvPr>
          <p:cNvPicPr>
            <a:picLocks noChangeAspect="1"/>
          </p:cNvPicPr>
          <p:nvPr/>
        </p:nvPicPr>
        <p:blipFill rotWithShape="1">
          <a:blip r:embed="rId3">
            <a:extLst>
              <a:ext uri="{28A0092B-C50C-407E-A947-70E740481C1C}">
                <a14:useLocalDpi xmlns:a14="http://schemas.microsoft.com/office/drawing/2010/main" val="0"/>
              </a:ext>
            </a:extLst>
          </a:blip>
          <a:srcRect l="2635" t="22170" r="2931" b="53"/>
          <a:stretch/>
        </p:blipFill>
        <p:spPr>
          <a:xfrm>
            <a:off x="4208000" y="1566272"/>
            <a:ext cx="3370809" cy="3238202"/>
          </a:xfrm>
          <a:prstGeom prst="rect">
            <a:avLst/>
          </a:prstGeom>
          <a:ln>
            <a:noFill/>
          </a:ln>
          <a:effectLst>
            <a:softEdge rad="112500"/>
          </a:effectLst>
        </p:spPr>
      </p:pic>
      <p:sp>
        <p:nvSpPr>
          <p:cNvPr id="2" name="Title 1">
            <a:extLst>
              <a:ext uri="{FF2B5EF4-FFF2-40B4-BE49-F238E27FC236}">
                <a16:creationId xmlns:a16="http://schemas.microsoft.com/office/drawing/2014/main" id="{7E5F50C5-E2D0-BE17-B73C-FE3E4BEA46C8}"/>
              </a:ext>
            </a:extLst>
          </p:cNvPr>
          <p:cNvSpPr txBox="1">
            <a:spLocks/>
          </p:cNvSpPr>
          <p:nvPr/>
        </p:nvSpPr>
        <p:spPr>
          <a:xfrm>
            <a:off x="774991" y="149309"/>
            <a:ext cx="10642017" cy="1121379"/>
          </a:xfrm>
          <a:prstGeom prst="rect">
            <a:avLst/>
          </a:prstGeom>
          <a:noFill/>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latin typeface="+mn-lt"/>
              </a:rPr>
              <a:t>Virus</a:t>
            </a:r>
            <a:r>
              <a:rPr lang="en-US" sz="2800" b="1" dirty="0">
                <a:latin typeface="+mn-lt"/>
              </a:rPr>
              <a:t> </a:t>
            </a:r>
            <a:r>
              <a:rPr lang="en-US" sz="2800" b="1" dirty="0">
                <a:solidFill>
                  <a:srgbClr val="C00000"/>
                </a:solidFill>
                <a:latin typeface="+mn-lt"/>
              </a:rPr>
              <a:t>tolerance</a:t>
            </a:r>
            <a:r>
              <a:rPr lang="en-US" sz="2800" dirty="0">
                <a:solidFill>
                  <a:srgbClr val="C00000"/>
                </a:solidFill>
                <a:latin typeface="+mn-lt"/>
              </a:rPr>
              <a:t> </a:t>
            </a:r>
            <a:r>
              <a:rPr lang="en-US" sz="2800" dirty="0">
                <a:latin typeface="+mn-lt"/>
              </a:rPr>
              <a:t>is linked to the </a:t>
            </a:r>
            <a:r>
              <a:rPr lang="en-US" sz="2800" b="1" dirty="0">
                <a:solidFill>
                  <a:srgbClr val="C00000"/>
                </a:solidFill>
                <a:latin typeface="+mn-lt"/>
              </a:rPr>
              <a:t>evolution of flight</a:t>
            </a:r>
            <a:r>
              <a:rPr lang="en-US" sz="2800" dirty="0">
                <a:latin typeface="+mn-lt"/>
              </a:rPr>
              <a:t>.</a:t>
            </a:r>
            <a:endParaRPr lang="en-US" sz="2800" b="1" dirty="0">
              <a:latin typeface="+mn-lt"/>
            </a:endParaRPr>
          </a:p>
        </p:txBody>
      </p:sp>
    </p:spTree>
    <p:extLst>
      <p:ext uri="{BB962C8B-B14F-4D97-AF65-F5344CB8AC3E}">
        <p14:creationId xmlns:p14="http://schemas.microsoft.com/office/powerpoint/2010/main" val="4257983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E0C3A2-EE12-C44C-B365-C37FE1C204F5}"/>
              </a:ext>
            </a:extLst>
          </p:cNvPr>
          <p:cNvSpPr/>
          <p:nvPr/>
        </p:nvSpPr>
        <p:spPr>
          <a:xfrm>
            <a:off x="1607128" y="495594"/>
            <a:ext cx="9060873" cy="523220"/>
          </a:xfrm>
          <a:prstGeom prst="rect">
            <a:avLst/>
          </a:prstGeom>
        </p:spPr>
        <p:txBody>
          <a:bodyPr wrap="square">
            <a:spAutoFit/>
          </a:bodyPr>
          <a:lstStyle/>
          <a:p>
            <a:pPr algn="ctr"/>
            <a:r>
              <a:rPr lang="en-US" sz="2800" dirty="0"/>
              <a:t>Bats have </a:t>
            </a:r>
            <a:r>
              <a:rPr lang="en-US" sz="2800" b="1" dirty="0">
                <a:solidFill>
                  <a:srgbClr val="C00000"/>
                </a:solidFill>
              </a:rPr>
              <a:t>elongated lifespans </a:t>
            </a:r>
            <a:r>
              <a:rPr lang="en-US" sz="2800" dirty="0"/>
              <a:t>despite </a:t>
            </a:r>
            <a:r>
              <a:rPr lang="en-US" sz="2800" b="1" dirty="0">
                <a:solidFill>
                  <a:srgbClr val="C00000"/>
                </a:solidFill>
              </a:rPr>
              <a:t>high metabolic rates</a:t>
            </a:r>
            <a:r>
              <a:rPr lang="en-US" sz="2800" dirty="0"/>
              <a:t>.</a:t>
            </a:r>
          </a:p>
        </p:txBody>
      </p:sp>
      <p:sp>
        <p:nvSpPr>
          <p:cNvPr id="12" name="Rectangle 11">
            <a:extLst>
              <a:ext uri="{FF2B5EF4-FFF2-40B4-BE49-F238E27FC236}">
                <a16:creationId xmlns:a16="http://schemas.microsoft.com/office/drawing/2014/main" id="{ECFC82CA-9C4B-8D4E-8268-9026EFBD0B65}"/>
              </a:ext>
            </a:extLst>
          </p:cNvPr>
          <p:cNvSpPr/>
          <p:nvPr/>
        </p:nvSpPr>
        <p:spPr>
          <a:xfrm>
            <a:off x="0" y="6218108"/>
            <a:ext cx="4610911" cy="707886"/>
          </a:xfrm>
          <a:prstGeom prst="rect">
            <a:avLst/>
          </a:prstGeom>
        </p:spPr>
        <p:txBody>
          <a:bodyPr wrap="square">
            <a:spAutoFit/>
          </a:bodyPr>
          <a:lstStyle/>
          <a:p>
            <a:r>
              <a:rPr lang="en-US" sz="2000" dirty="0">
                <a:cs typeface="Franklin Gothic Medium"/>
              </a:rPr>
              <a:t>Jones et al. 2009 </a:t>
            </a:r>
            <a:r>
              <a:rPr lang="en-US" sz="2000" i="1" dirty="0">
                <a:cs typeface="Franklin Gothic Medium"/>
              </a:rPr>
              <a:t>Ecology</a:t>
            </a:r>
          </a:p>
          <a:p>
            <a:r>
              <a:rPr lang="en-US" sz="2000" dirty="0"/>
              <a:t>Brook et al. In Revision</a:t>
            </a:r>
            <a:r>
              <a:rPr lang="en-US" sz="2000" i="1" dirty="0"/>
              <a:t>. </a:t>
            </a:r>
            <a:r>
              <a:rPr lang="en-US" sz="2000" i="1" dirty="0" err="1"/>
              <a:t>PLoS</a:t>
            </a:r>
            <a:r>
              <a:rPr lang="en-US" sz="2000" i="1" dirty="0"/>
              <a:t> Biology.</a:t>
            </a:r>
            <a:endParaRPr lang="en-US" sz="2000" dirty="0"/>
          </a:p>
        </p:txBody>
      </p:sp>
      <p:pic>
        <p:nvPicPr>
          <p:cNvPr id="4" name="Picture 3" descr="Chart, scatter chart&#10;&#10;Description automatically generated">
            <a:extLst>
              <a:ext uri="{FF2B5EF4-FFF2-40B4-BE49-F238E27FC236}">
                <a16:creationId xmlns:a16="http://schemas.microsoft.com/office/drawing/2014/main" id="{107BBF9F-CECE-B25E-A190-0957CD4E6877}"/>
              </a:ext>
            </a:extLst>
          </p:cNvPr>
          <p:cNvPicPr>
            <a:picLocks noChangeAspect="1"/>
          </p:cNvPicPr>
          <p:nvPr/>
        </p:nvPicPr>
        <p:blipFill rotWithShape="1">
          <a:blip r:embed="rId3"/>
          <a:srcRect r="39572"/>
          <a:stretch/>
        </p:blipFill>
        <p:spPr>
          <a:xfrm>
            <a:off x="3565412" y="1335107"/>
            <a:ext cx="5061176" cy="4187787"/>
          </a:xfrm>
          <a:prstGeom prst="rect">
            <a:avLst/>
          </a:prstGeom>
        </p:spPr>
      </p:pic>
      <p:pic>
        <p:nvPicPr>
          <p:cNvPr id="7" name="Picture 6" descr="Chart, scatter chart&#10;&#10;Description automatically generated">
            <a:extLst>
              <a:ext uri="{FF2B5EF4-FFF2-40B4-BE49-F238E27FC236}">
                <a16:creationId xmlns:a16="http://schemas.microsoft.com/office/drawing/2014/main" id="{5D4776D0-030A-A07C-0274-9B1C623FA78F}"/>
              </a:ext>
            </a:extLst>
          </p:cNvPr>
          <p:cNvPicPr>
            <a:picLocks noChangeAspect="1"/>
          </p:cNvPicPr>
          <p:nvPr/>
        </p:nvPicPr>
        <p:blipFill rotWithShape="1">
          <a:blip r:embed="rId3"/>
          <a:srcRect l="61319" t="4456" r="19340"/>
          <a:stretch/>
        </p:blipFill>
        <p:spPr>
          <a:xfrm>
            <a:off x="9334361" y="1039597"/>
            <a:ext cx="1208949" cy="2986159"/>
          </a:xfrm>
          <a:prstGeom prst="rect">
            <a:avLst/>
          </a:prstGeom>
        </p:spPr>
      </p:pic>
      <p:pic>
        <p:nvPicPr>
          <p:cNvPr id="8" name="Picture 7" descr="Chart, scatter chart&#10;&#10;Description automatically generated">
            <a:extLst>
              <a:ext uri="{FF2B5EF4-FFF2-40B4-BE49-F238E27FC236}">
                <a16:creationId xmlns:a16="http://schemas.microsoft.com/office/drawing/2014/main" id="{67B51E20-FAF5-B68A-B45D-E198325C3574}"/>
              </a:ext>
            </a:extLst>
          </p:cNvPr>
          <p:cNvPicPr>
            <a:picLocks noChangeAspect="1"/>
          </p:cNvPicPr>
          <p:nvPr/>
        </p:nvPicPr>
        <p:blipFill rotWithShape="1">
          <a:blip r:embed="rId3"/>
          <a:srcRect l="80217" t="4456" r="443" b="4877"/>
          <a:stretch/>
        </p:blipFill>
        <p:spPr>
          <a:xfrm>
            <a:off x="9389781" y="3777202"/>
            <a:ext cx="1208949" cy="2833759"/>
          </a:xfrm>
          <a:prstGeom prst="rect">
            <a:avLst/>
          </a:prstGeom>
        </p:spPr>
      </p:pic>
      <p:sp>
        <p:nvSpPr>
          <p:cNvPr id="2" name="Right Brace 1">
            <a:extLst>
              <a:ext uri="{FF2B5EF4-FFF2-40B4-BE49-F238E27FC236}">
                <a16:creationId xmlns:a16="http://schemas.microsoft.com/office/drawing/2014/main" id="{6FEB0AB9-29EE-2D3A-D155-381C0DE50576}"/>
              </a:ext>
            </a:extLst>
          </p:cNvPr>
          <p:cNvSpPr/>
          <p:nvPr/>
        </p:nvSpPr>
        <p:spPr>
          <a:xfrm rot="16200000">
            <a:off x="4548754" y="1630493"/>
            <a:ext cx="124314" cy="70788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itle 1">
            <a:extLst>
              <a:ext uri="{FF2B5EF4-FFF2-40B4-BE49-F238E27FC236}">
                <a16:creationId xmlns:a16="http://schemas.microsoft.com/office/drawing/2014/main" id="{DB7E38DE-77D5-1EA1-552B-13464658AC95}"/>
              </a:ext>
            </a:extLst>
          </p:cNvPr>
          <p:cNvSpPr txBox="1">
            <a:spLocks/>
          </p:cNvSpPr>
          <p:nvPr/>
        </p:nvSpPr>
        <p:spPr>
          <a:xfrm>
            <a:off x="4053930" y="1505777"/>
            <a:ext cx="1113962" cy="41650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dirty="0">
                <a:latin typeface="+mn-lt"/>
              </a:rPr>
              <a:t>bats</a:t>
            </a:r>
          </a:p>
        </p:txBody>
      </p:sp>
    </p:spTree>
    <p:extLst>
      <p:ext uri="{BB962C8B-B14F-4D97-AF65-F5344CB8AC3E}">
        <p14:creationId xmlns:p14="http://schemas.microsoft.com/office/powerpoint/2010/main" val="281450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0F2781-FA43-A144-9916-D2B5A60AF9AE}"/>
              </a:ext>
            </a:extLst>
          </p:cNvPr>
          <p:cNvSpPr/>
          <p:nvPr/>
        </p:nvSpPr>
        <p:spPr>
          <a:xfrm>
            <a:off x="300491" y="443145"/>
            <a:ext cx="7716245" cy="492443"/>
          </a:xfrm>
          <a:prstGeom prst="rect">
            <a:avLst/>
          </a:prstGeom>
        </p:spPr>
        <p:txBody>
          <a:bodyPr wrap="square">
            <a:spAutoFit/>
          </a:bodyPr>
          <a:lstStyle/>
          <a:p>
            <a:r>
              <a:rPr lang="en-US" sz="2600" dirty="0"/>
              <a:t>We hypothesize that:</a:t>
            </a:r>
          </a:p>
        </p:txBody>
      </p:sp>
      <p:cxnSp>
        <p:nvCxnSpPr>
          <p:cNvPr id="7" name="Straight Arrow Connector 6">
            <a:extLst>
              <a:ext uri="{FF2B5EF4-FFF2-40B4-BE49-F238E27FC236}">
                <a16:creationId xmlns:a16="http://schemas.microsoft.com/office/drawing/2014/main" id="{1D994BC4-8259-E549-98FA-D9B63BFEA0BB}"/>
              </a:ext>
            </a:extLst>
          </p:cNvPr>
          <p:cNvCxnSpPr/>
          <p:nvPr/>
        </p:nvCxnSpPr>
        <p:spPr>
          <a:xfrm>
            <a:off x="3929362" y="3176783"/>
            <a:ext cx="458505" cy="7712"/>
          </a:xfrm>
          <a:prstGeom prst="straightConnector1">
            <a:avLst/>
          </a:prstGeom>
          <a:ln w="28575">
            <a:solidFill>
              <a:schemeClr val="tx1"/>
            </a:solidFill>
            <a:tailEnd type="arrow"/>
          </a:ln>
          <a:effectLst/>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AEDABB00-66FF-904C-B219-08F378379BDA}"/>
              </a:ext>
            </a:extLst>
          </p:cNvPr>
          <p:cNvPicPr>
            <a:picLocks noChangeAspect="1"/>
          </p:cNvPicPr>
          <p:nvPr/>
        </p:nvPicPr>
        <p:blipFill>
          <a:blip r:embed="rId3"/>
          <a:stretch>
            <a:fillRect/>
          </a:stretch>
        </p:blipFill>
        <p:spPr>
          <a:xfrm>
            <a:off x="4601930" y="2396974"/>
            <a:ext cx="2276098" cy="1762987"/>
          </a:xfrm>
          <a:prstGeom prst="rect">
            <a:avLst/>
          </a:prstGeom>
        </p:spPr>
      </p:pic>
      <p:pic>
        <p:nvPicPr>
          <p:cNvPr id="13" name="Picture 12" descr="A close up of a logo&#10;&#10;Description automatically generated">
            <a:extLst>
              <a:ext uri="{FF2B5EF4-FFF2-40B4-BE49-F238E27FC236}">
                <a16:creationId xmlns:a16="http://schemas.microsoft.com/office/drawing/2014/main" id="{866F3292-3067-A64D-B612-8BFE9704E194}"/>
              </a:ext>
            </a:extLst>
          </p:cNvPr>
          <p:cNvPicPr>
            <a:picLocks noChangeAspect="1"/>
          </p:cNvPicPr>
          <p:nvPr/>
        </p:nvPicPr>
        <p:blipFill>
          <a:blip r:embed="rId4"/>
          <a:stretch>
            <a:fillRect/>
          </a:stretch>
        </p:blipFill>
        <p:spPr>
          <a:xfrm>
            <a:off x="1778153" y="2496989"/>
            <a:ext cx="2194916" cy="1802588"/>
          </a:xfrm>
          <a:prstGeom prst="rect">
            <a:avLst/>
          </a:prstGeom>
        </p:spPr>
      </p:pic>
      <p:sp>
        <p:nvSpPr>
          <p:cNvPr id="18" name="Rectangle 17">
            <a:extLst>
              <a:ext uri="{FF2B5EF4-FFF2-40B4-BE49-F238E27FC236}">
                <a16:creationId xmlns:a16="http://schemas.microsoft.com/office/drawing/2014/main" id="{2EF1975A-9C22-394D-B912-115E6664075D}"/>
              </a:ext>
            </a:extLst>
          </p:cNvPr>
          <p:cNvSpPr/>
          <p:nvPr/>
        </p:nvSpPr>
        <p:spPr>
          <a:xfrm>
            <a:off x="4496423" y="1194769"/>
            <a:ext cx="2074009" cy="892552"/>
          </a:xfrm>
          <a:prstGeom prst="rect">
            <a:avLst/>
          </a:prstGeom>
        </p:spPr>
        <p:txBody>
          <a:bodyPr wrap="square">
            <a:spAutoFit/>
          </a:bodyPr>
          <a:lstStyle/>
          <a:p>
            <a:r>
              <a:rPr lang="en-US" sz="2600" dirty="0"/>
              <a:t>evolved to </a:t>
            </a:r>
            <a:r>
              <a:rPr lang="en-US" sz="2600" b="1" dirty="0">
                <a:solidFill>
                  <a:srgbClr val="C00000"/>
                </a:solidFill>
              </a:rPr>
              <a:t>enable flight </a:t>
            </a:r>
          </a:p>
        </p:txBody>
      </p:sp>
      <p:sp>
        <p:nvSpPr>
          <p:cNvPr id="9" name="Rectangle 8">
            <a:extLst>
              <a:ext uri="{FF2B5EF4-FFF2-40B4-BE49-F238E27FC236}">
                <a16:creationId xmlns:a16="http://schemas.microsoft.com/office/drawing/2014/main" id="{F2723DC9-5346-0E40-9946-BC50F74C3A03}"/>
              </a:ext>
            </a:extLst>
          </p:cNvPr>
          <p:cNvSpPr/>
          <p:nvPr/>
        </p:nvSpPr>
        <p:spPr>
          <a:xfrm>
            <a:off x="1673518" y="1163633"/>
            <a:ext cx="2928413" cy="1292662"/>
          </a:xfrm>
          <a:prstGeom prst="rect">
            <a:avLst/>
          </a:prstGeom>
        </p:spPr>
        <p:txBody>
          <a:bodyPr wrap="square">
            <a:spAutoFit/>
          </a:bodyPr>
          <a:lstStyle/>
          <a:p>
            <a:r>
              <a:rPr lang="en-US" sz="2600" dirty="0"/>
              <a:t>unique </a:t>
            </a:r>
            <a:r>
              <a:rPr lang="en-US" sz="2600" b="1" dirty="0">
                <a:solidFill>
                  <a:srgbClr val="C00000"/>
                </a:solidFill>
              </a:rPr>
              <a:t>anti-inflammatory </a:t>
            </a:r>
            <a:r>
              <a:rPr lang="en-US" sz="2600" dirty="0"/>
              <a:t>pathways </a:t>
            </a:r>
          </a:p>
        </p:txBody>
      </p:sp>
      <p:sp>
        <p:nvSpPr>
          <p:cNvPr id="2" name="Rectangle 1">
            <a:extLst>
              <a:ext uri="{FF2B5EF4-FFF2-40B4-BE49-F238E27FC236}">
                <a16:creationId xmlns:a16="http://schemas.microsoft.com/office/drawing/2014/main" id="{4E7617D0-E96D-3815-B630-ACB74FCF6EAD}"/>
              </a:ext>
            </a:extLst>
          </p:cNvPr>
          <p:cNvSpPr/>
          <p:nvPr/>
        </p:nvSpPr>
        <p:spPr>
          <a:xfrm>
            <a:off x="8501975" y="6488668"/>
            <a:ext cx="3965723" cy="369332"/>
          </a:xfrm>
          <a:prstGeom prst="rect">
            <a:avLst/>
          </a:prstGeom>
        </p:spPr>
        <p:txBody>
          <a:bodyPr wrap="square">
            <a:spAutoFit/>
          </a:bodyPr>
          <a:lstStyle/>
          <a:p>
            <a:r>
              <a:rPr lang="en-US" dirty="0">
                <a:cs typeface="Franklin Gothic Medium"/>
              </a:rPr>
              <a:t>Brook and Dobson 2015 </a:t>
            </a:r>
            <a:r>
              <a:rPr lang="en-US" i="1" dirty="0">
                <a:cs typeface="Franklin Gothic Medium"/>
              </a:rPr>
              <a:t>Trends Micro</a:t>
            </a:r>
          </a:p>
        </p:txBody>
      </p:sp>
    </p:spTree>
    <p:extLst>
      <p:ext uri="{BB962C8B-B14F-4D97-AF65-F5344CB8AC3E}">
        <p14:creationId xmlns:p14="http://schemas.microsoft.com/office/powerpoint/2010/main" val="324627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u="sng" dirty="0"/>
              <a:t>Vertical transmission</a:t>
            </a:r>
            <a:r>
              <a:rPr lang="en-US" sz="2600" dirty="0"/>
              <a:t>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
        <p:nvSpPr>
          <p:cNvPr id="5" name="Rectangle 4">
            <a:extLst>
              <a:ext uri="{FF2B5EF4-FFF2-40B4-BE49-F238E27FC236}">
                <a16:creationId xmlns:a16="http://schemas.microsoft.com/office/drawing/2014/main" id="{E3424A1C-6675-9E7E-44D4-C15B5446BBB2}"/>
              </a:ext>
            </a:extLst>
          </p:cNvPr>
          <p:cNvSpPr/>
          <p:nvPr/>
        </p:nvSpPr>
        <p:spPr>
          <a:xfrm>
            <a:off x="56744" y="5665304"/>
            <a:ext cx="12039177" cy="11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616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1D994BC4-8259-E549-98FA-D9B63BFEA0BB}"/>
              </a:ext>
            </a:extLst>
          </p:cNvPr>
          <p:cNvCxnSpPr/>
          <p:nvPr/>
        </p:nvCxnSpPr>
        <p:spPr>
          <a:xfrm>
            <a:off x="3929362" y="3176783"/>
            <a:ext cx="458505" cy="7712"/>
          </a:xfrm>
          <a:prstGeom prst="straightConnector1">
            <a:avLst/>
          </a:prstGeom>
          <a:ln w="28575">
            <a:solidFill>
              <a:schemeClr val="tx1"/>
            </a:solidFill>
            <a:tailEnd type="arrow"/>
          </a:ln>
          <a:effectLst/>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AEDABB00-66FF-904C-B219-08F378379BDA}"/>
              </a:ext>
            </a:extLst>
          </p:cNvPr>
          <p:cNvPicPr>
            <a:picLocks noChangeAspect="1"/>
          </p:cNvPicPr>
          <p:nvPr/>
        </p:nvPicPr>
        <p:blipFill>
          <a:blip r:embed="rId3"/>
          <a:stretch>
            <a:fillRect/>
          </a:stretch>
        </p:blipFill>
        <p:spPr>
          <a:xfrm>
            <a:off x="4601930" y="2396974"/>
            <a:ext cx="2276098" cy="1762987"/>
          </a:xfrm>
          <a:prstGeom prst="rect">
            <a:avLst/>
          </a:prstGeom>
        </p:spPr>
      </p:pic>
      <p:cxnSp>
        <p:nvCxnSpPr>
          <p:cNvPr id="11" name="Straight Arrow Connector 10">
            <a:extLst>
              <a:ext uri="{FF2B5EF4-FFF2-40B4-BE49-F238E27FC236}">
                <a16:creationId xmlns:a16="http://schemas.microsoft.com/office/drawing/2014/main" id="{2C989B32-A1DD-664E-B136-8F63CBC7F0DA}"/>
              </a:ext>
            </a:extLst>
          </p:cNvPr>
          <p:cNvCxnSpPr>
            <a:cxnSpLocks/>
          </p:cNvCxnSpPr>
          <p:nvPr/>
        </p:nvCxnSpPr>
        <p:spPr>
          <a:xfrm flipV="1">
            <a:off x="7092093" y="2130864"/>
            <a:ext cx="634607" cy="463457"/>
          </a:xfrm>
          <a:prstGeom prst="straightConnector1">
            <a:avLst/>
          </a:prstGeom>
          <a:ln w="28575">
            <a:solidFill>
              <a:schemeClr val="tx1"/>
            </a:solidFill>
            <a:tailEnd type="arrow"/>
          </a:ln>
          <a:effectLst/>
        </p:spPr>
        <p:style>
          <a:lnRef idx="3">
            <a:schemeClr val="dk1"/>
          </a:lnRef>
          <a:fillRef idx="0">
            <a:schemeClr val="dk1"/>
          </a:fillRef>
          <a:effectRef idx="2">
            <a:schemeClr val="dk1"/>
          </a:effectRef>
          <a:fontRef idx="minor">
            <a:schemeClr val="tx1"/>
          </a:fontRef>
        </p:style>
      </p:cxnSp>
      <p:pic>
        <p:nvPicPr>
          <p:cNvPr id="13" name="Picture 12" descr="A close up of a logo&#10;&#10;Description automatically generated">
            <a:extLst>
              <a:ext uri="{FF2B5EF4-FFF2-40B4-BE49-F238E27FC236}">
                <a16:creationId xmlns:a16="http://schemas.microsoft.com/office/drawing/2014/main" id="{866F3292-3067-A64D-B612-8BFE9704E194}"/>
              </a:ext>
            </a:extLst>
          </p:cNvPr>
          <p:cNvPicPr>
            <a:picLocks noChangeAspect="1"/>
          </p:cNvPicPr>
          <p:nvPr/>
        </p:nvPicPr>
        <p:blipFill>
          <a:blip r:embed="rId4"/>
          <a:stretch>
            <a:fillRect/>
          </a:stretch>
        </p:blipFill>
        <p:spPr>
          <a:xfrm>
            <a:off x="1778153" y="2496989"/>
            <a:ext cx="2194916" cy="1802588"/>
          </a:xfrm>
          <a:prstGeom prst="rect">
            <a:avLst/>
          </a:prstGeom>
        </p:spPr>
      </p:pic>
      <p:pic>
        <p:nvPicPr>
          <p:cNvPr id="14" name="Picture 13">
            <a:extLst>
              <a:ext uri="{FF2B5EF4-FFF2-40B4-BE49-F238E27FC236}">
                <a16:creationId xmlns:a16="http://schemas.microsoft.com/office/drawing/2014/main" id="{9A2364A8-31C5-1648-B0C0-5430FB66BD1F}"/>
              </a:ext>
            </a:extLst>
          </p:cNvPr>
          <p:cNvPicPr>
            <a:picLocks noChangeAspect="1"/>
          </p:cNvPicPr>
          <p:nvPr/>
        </p:nvPicPr>
        <p:blipFill>
          <a:blip r:embed="rId5"/>
          <a:stretch>
            <a:fillRect/>
          </a:stretch>
        </p:blipFill>
        <p:spPr>
          <a:xfrm>
            <a:off x="8329077" y="80423"/>
            <a:ext cx="2282310" cy="1901924"/>
          </a:xfrm>
          <a:prstGeom prst="rect">
            <a:avLst/>
          </a:prstGeom>
        </p:spPr>
      </p:pic>
      <p:pic>
        <p:nvPicPr>
          <p:cNvPr id="15" name="Picture 14">
            <a:extLst>
              <a:ext uri="{FF2B5EF4-FFF2-40B4-BE49-F238E27FC236}">
                <a16:creationId xmlns:a16="http://schemas.microsoft.com/office/drawing/2014/main" id="{5678422C-0A23-6E43-B3C2-05840404B6FB}"/>
              </a:ext>
            </a:extLst>
          </p:cNvPr>
          <p:cNvPicPr>
            <a:picLocks noChangeAspect="1"/>
          </p:cNvPicPr>
          <p:nvPr/>
        </p:nvPicPr>
        <p:blipFill rotWithShape="1">
          <a:blip r:embed="rId6"/>
          <a:srcRect l="7748" t="15474" r="3774" b="3737"/>
          <a:stretch/>
        </p:blipFill>
        <p:spPr>
          <a:xfrm>
            <a:off x="8490614" y="5225892"/>
            <a:ext cx="2177386" cy="1532488"/>
          </a:xfrm>
          <a:prstGeom prst="rect">
            <a:avLst/>
          </a:prstGeom>
          <a:ln>
            <a:noFill/>
          </a:ln>
          <a:effectLst>
            <a:softEdge rad="112500"/>
          </a:effectLst>
        </p:spPr>
      </p:pic>
      <p:sp>
        <p:nvSpPr>
          <p:cNvPr id="16" name="Rectangle 15">
            <a:extLst>
              <a:ext uri="{FF2B5EF4-FFF2-40B4-BE49-F238E27FC236}">
                <a16:creationId xmlns:a16="http://schemas.microsoft.com/office/drawing/2014/main" id="{C939E5E3-ADE8-494B-B520-0767281CF3F3}"/>
              </a:ext>
            </a:extLst>
          </p:cNvPr>
          <p:cNvSpPr/>
          <p:nvPr/>
        </p:nvSpPr>
        <p:spPr>
          <a:xfrm>
            <a:off x="1673518" y="1163633"/>
            <a:ext cx="2928413" cy="1292662"/>
          </a:xfrm>
          <a:prstGeom prst="rect">
            <a:avLst/>
          </a:prstGeom>
        </p:spPr>
        <p:txBody>
          <a:bodyPr wrap="square">
            <a:spAutoFit/>
          </a:bodyPr>
          <a:lstStyle/>
          <a:p>
            <a:r>
              <a:rPr lang="en-US" sz="2600" dirty="0"/>
              <a:t>unique </a:t>
            </a:r>
            <a:r>
              <a:rPr lang="en-US" sz="2600" b="1" dirty="0">
                <a:solidFill>
                  <a:srgbClr val="C00000"/>
                </a:solidFill>
              </a:rPr>
              <a:t>anti-inflammatory </a:t>
            </a:r>
            <a:r>
              <a:rPr lang="en-US" sz="2600" dirty="0"/>
              <a:t>pathways </a:t>
            </a:r>
          </a:p>
        </p:txBody>
      </p:sp>
      <p:sp>
        <p:nvSpPr>
          <p:cNvPr id="17" name="Rectangle 16">
            <a:extLst>
              <a:ext uri="{FF2B5EF4-FFF2-40B4-BE49-F238E27FC236}">
                <a16:creationId xmlns:a16="http://schemas.microsoft.com/office/drawing/2014/main" id="{DFBBDFF1-7295-E44A-A9BE-25047B132D09}"/>
              </a:ext>
            </a:extLst>
          </p:cNvPr>
          <p:cNvSpPr/>
          <p:nvPr/>
        </p:nvSpPr>
        <p:spPr>
          <a:xfrm>
            <a:off x="6903057" y="1004366"/>
            <a:ext cx="1522809" cy="892552"/>
          </a:xfrm>
          <a:prstGeom prst="rect">
            <a:avLst/>
          </a:prstGeom>
        </p:spPr>
        <p:txBody>
          <a:bodyPr wrap="square">
            <a:spAutoFit/>
          </a:bodyPr>
          <a:lstStyle/>
          <a:p>
            <a:r>
              <a:rPr lang="en-US" sz="2600" dirty="0"/>
              <a:t>bat </a:t>
            </a:r>
            <a:r>
              <a:rPr lang="en-US" sz="2600" b="1" dirty="0">
                <a:solidFill>
                  <a:srgbClr val="C00000"/>
                </a:solidFill>
              </a:rPr>
              <a:t>longevity</a:t>
            </a:r>
          </a:p>
        </p:txBody>
      </p:sp>
      <p:sp>
        <p:nvSpPr>
          <p:cNvPr id="18" name="Rectangle 17">
            <a:extLst>
              <a:ext uri="{FF2B5EF4-FFF2-40B4-BE49-F238E27FC236}">
                <a16:creationId xmlns:a16="http://schemas.microsoft.com/office/drawing/2014/main" id="{2EF1975A-9C22-394D-B912-115E6664075D}"/>
              </a:ext>
            </a:extLst>
          </p:cNvPr>
          <p:cNvSpPr/>
          <p:nvPr/>
        </p:nvSpPr>
        <p:spPr>
          <a:xfrm>
            <a:off x="4496423" y="1194769"/>
            <a:ext cx="2074009" cy="892552"/>
          </a:xfrm>
          <a:prstGeom prst="rect">
            <a:avLst/>
          </a:prstGeom>
        </p:spPr>
        <p:txBody>
          <a:bodyPr wrap="square">
            <a:spAutoFit/>
          </a:bodyPr>
          <a:lstStyle/>
          <a:p>
            <a:r>
              <a:rPr lang="en-US" sz="2600" dirty="0"/>
              <a:t>evolved to </a:t>
            </a:r>
            <a:r>
              <a:rPr lang="en-US" sz="2600" b="1" dirty="0">
                <a:solidFill>
                  <a:srgbClr val="C00000"/>
                </a:solidFill>
              </a:rPr>
              <a:t>enable flight </a:t>
            </a:r>
          </a:p>
        </p:txBody>
      </p:sp>
      <p:sp>
        <p:nvSpPr>
          <p:cNvPr id="20" name="Rectangle 19">
            <a:extLst>
              <a:ext uri="{FF2B5EF4-FFF2-40B4-BE49-F238E27FC236}">
                <a16:creationId xmlns:a16="http://schemas.microsoft.com/office/drawing/2014/main" id="{BAC684B8-5D15-2D47-B4DC-27661C2A9BED}"/>
              </a:ext>
            </a:extLst>
          </p:cNvPr>
          <p:cNvSpPr/>
          <p:nvPr/>
        </p:nvSpPr>
        <p:spPr>
          <a:xfrm>
            <a:off x="7025154" y="5824968"/>
            <a:ext cx="1761764" cy="892552"/>
          </a:xfrm>
          <a:prstGeom prst="rect">
            <a:avLst/>
          </a:prstGeom>
        </p:spPr>
        <p:txBody>
          <a:bodyPr wrap="square">
            <a:spAutoFit/>
          </a:bodyPr>
          <a:lstStyle/>
          <a:p>
            <a:r>
              <a:rPr lang="en-US" sz="2600" b="1" dirty="0">
                <a:solidFill>
                  <a:srgbClr val="C00000"/>
                </a:solidFill>
              </a:rPr>
              <a:t>virus</a:t>
            </a:r>
            <a:r>
              <a:rPr lang="en-US" sz="2600" dirty="0"/>
              <a:t> tolerance</a:t>
            </a:r>
          </a:p>
        </p:txBody>
      </p:sp>
      <p:pic>
        <p:nvPicPr>
          <p:cNvPr id="21" name="Picture 20">
            <a:extLst>
              <a:ext uri="{FF2B5EF4-FFF2-40B4-BE49-F238E27FC236}">
                <a16:creationId xmlns:a16="http://schemas.microsoft.com/office/drawing/2014/main" id="{A8DCA29C-FD93-CF4A-B020-43994820F7D6}"/>
              </a:ext>
            </a:extLst>
          </p:cNvPr>
          <p:cNvPicPr>
            <a:picLocks noChangeAspect="1"/>
          </p:cNvPicPr>
          <p:nvPr/>
        </p:nvPicPr>
        <p:blipFill rotWithShape="1">
          <a:blip r:embed="rId7"/>
          <a:srcRect l="8735" r="25405"/>
          <a:stretch/>
        </p:blipFill>
        <p:spPr>
          <a:xfrm>
            <a:off x="8490615" y="2648683"/>
            <a:ext cx="2120773" cy="2019739"/>
          </a:xfrm>
          <a:prstGeom prst="rect">
            <a:avLst/>
          </a:prstGeom>
          <a:ln>
            <a:noFill/>
          </a:ln>
          <a:effectLst>
            <a:softEdge rad="112500"/>
          </a:effectLst>
        </p:spPr>
      </p:pic>
      <p:sp>
        <p:nvSpPr>
          <p:cNvPr id="22" name="Rectangle 21">
            <a:extLst>
              <a:ext uri="{FF2B5EF4-FFF2-40B4-BE49-F238E27FC236}">
                <a16:creationId xmlns:a16="http://schemas.microsoft.com/office/drawing/2014/main" id="{0B5215A5-9689-1A4A-80C8-2D39E73B1AB2}"/>
              </a:ext>
            </a:extLst>
          </p:cNvPr>
          <p:cNvSpPr/>
          <p:nvPr/>
        </p:nvSpPr>
        <p:spPr>
          <a:xfrm>
            <a:off x="6936116" y="3321204"/>
            <a:ext cx="1522809" cy="1292662"/>
          </a:xfrm>
          <a:prstGeom prst="rect">
            <a:avLst/>
          </a:prstGeom>
        </p:spPr>
        <p:txBody>
          <a:bodyPr wrap="square">
            <a:spAutoFit/>
          </a:bodyPr>
          <a:lstStyle/>
          <a:p>
            <a:r>
              <a:rPr lang="en-US" sz="2600" dirty="0"/>
              <a:t>anti-</a:t>
            </a:r>
            <a:r>
              <a:rPr lang="en-US" sz="2600" b="1" dirty="0">
                <a:solidFill>
                  <a:srgbClr val="C00000"/>
                </a:solidFill>
              </a:rPr>
              <a:t>cancer </a:t>
            </a:r>
            <a:r>
              <a:rPr lang="en-US" sz="2600" dirty="0"/>
              <a:t>defenses</a:t>
            </a:r>
          </a:p>
        </p:txBody>
      </p:sp>
      <p:cxnSp>
        <p:nvCxnSpPr>
          <p:cNvPr id="23" name="Straight Arrow Connector 22">
            <a:extLst>
              <a:ext uri="{FF2B5EF4-FFF2-40B4-BE49-F238E27FC236}">
                <a16:creationId xmlns:a16="http://schemas.microsoft.com/office/drawing/2014/main" id="{405778C7-3454-F04E-A85B-96C4DAAF4617}"/>
              </a:ext>
            </a:extLst>
          </p:cNvPr>
          <p:cNvCxnSpPr>
            <a:cxnSpLocks/>
          </p:cNvCxnSpPr>
          <p:nvPr/>
        </p:nvCxnSpPr>
        <p:spPr>
          <a:xfrm>
            <a:off x="7054652" y="3240608"/>
            <a:ext cx="769540" cy="0"/>
          </a:xfrm>
          <a:prstGeom prst="straightConnector1">
            <a:avLst/>
          </a:prstGeom>
          <a:ln w="28575">
            <a:solidFill>
              <a:schemeClr val="tx1"/>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D76AEB6C-6758-E148-A156-957CCB1874A8}"/>
              </a:ext>
            </a:extLst>
          </p:cNvPr>
          <p:cNvCxnSpPr>
            <a:cxnSpLocks/>
          </p:cNvCxnSpPr>
          <p:nvPr/>
        </p:nvCxnSpPr>
        <p:spPr>
          <a:xfrm>
            <a:off x="7040160" y="5055878"/>
            <a:ext cx="634607" cy="329476"/>
          </a:xfrm>
          <a:prstGeom prst="straightConnector1">
            <a:avLst/>
          </a:prstGeom>
          <a:ln w="28575">
            <a:solidFill>
              <a:schemeClr val="tx1"/>
            </a:solidFill>
            <a:tailEnd type="arrow"/>
          </a:ln>
          <a:effectLst/>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EDDD2007-B9F6-CB1A-062F-5E0C1CB9C07F}"/>
              </a:ext>
            </a:extLst>
          </p:cNvPr>
          <p:cNvSpPr/>
          <p:nvPr/>
        </p:nvSpPr>
        <p:spPr>
          <a:xfrm>
            <a:off x="300491" y="443145"/>
            <a:ext cx="7716245" cy="492443"/>
          </a:xfrm>
          <a:prstGeom prst="rect">
            <a:avLst/>
          </a:prstGeom>
        </p:spPr>
        <p:txBody>
          <a:bodyPr wrap="square">
            <a:spAutoFit/>
          </a:bodyPr>
          <a:lstStyle/>
          <a:p>
            <a:r>
              <a:rPr lang="en-US" sz="2600" dirty="0"/>
              <a:t>We hypothesize that:</a:t>
            </a:r>
          </a:p>
        </p:txBody>
      </p:sp>
      <p:sp>
        <p:nvSpPr>
          <p:cNvPr id="3" name="Rectangle 2">
            <a:extLst>
              <a:ext uri="{FF2B5EF4-FFF2-40B4-BE49-F238E27FC236}">
                <a16:creationId xmlns:a16="http://schemas.microsoft.com/office/drawing/2014/main" id="{BD751EBE-672D-A6EE-8014-9DF1B376994E}"/>
              </a:ext>
            </a:extLst>
          </p:cNvPr>
          <p:cNvSpPr/>
          <p:nvPr/>
        </p:nvSpPr>
        <p:spPr>
          <a:xfrm>
            <a:off x="7346" y="6488668"/>
            <a:ext cx="3965723" cy="369332"/>
          </a:xfrm>
          <a:prstGeom prst="rect">
            <a:avLst/>
          </a:prstGeom>
        </p:spPr>
        <p:txBody>
          <a:bodyPr wrap="square">
            <a:spAutoFit/>
          </a:bodyPr>
          <a:lstStyle/>
          <a:p>
            <a:r>
              <a:rPr lang="en-US" dirty="0">
                <a:cs typeface="Franklin Gothic Medium"/>
              </a:rPr>
              <a:t>Brook and Dobson 2015 </a:t>
            </a:r>
            <a:r>
              <a:rPr lang="en-US" i="1" dirty="0">
                <a:cs typeface="Franklin Gothic Medium"/>
              </a:rPr>
              <a:t>Trends Micro</a:t>
            </a:r>
          </a:p>
        </p:txBody>
      </p:sp>
    </p:spTree>
    <p:extLst>
      <p:ext uri="{BB962C8B-B14F-4D97-AF65-F5344CB8AC3E}">
        <p14:creationId xmlns:p14="http://schemas.microsoft.com/office/powerpoint/2010/main" val="981987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extBox 7">
            <a:extLst>
              <a:ext uri="{FF2B5EF4-FFF2-40B4-BE49-F238E27FC236}">
                <a16:creationId xmlns:a16="http://schemas.microsoft.com/office/drawing/2014/main" id="{2B14F44D-C900-CF94-6AF2-9E1B28F8D6DB}"/>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9" name="Group 8">
            <a:extLst>
              <a:ext uri="{FF2B5EF4-FFF2-40B4-BE49-F238E27FC236}">
                <a16:creationId xmlns:a16="http://schemas.microsoft.com/office/drawing/2014/main" id="{CDCC23A2-02DA-4FC3-D218-E90F7A45687C}"/>
              </a:ext>
            </a:extLst>
          </p:cNvPr>
          <p:cNvGrpSpPr/>
          <p:nvPr/>
        </p:nvGrpSpPr>
        <p:grpSpPr>
          <a:xfrm>
            <a:off x="1254674" y="1808974"/>
            <a:ext cx="914400" cy="914400"/>
            <a:chOff x="65200" y="909486"/>
            <a:chExt cx="914400" cy="914400"/>
          </a:xfrm>
        </p:grpSpPr>
        <p:pic>
          <p:nvPicPr>
            <p:cNvPr id="10" name="Graphic 9" descr="Thermometer outline">
              <a:extLst>
                <a:ext uri="{FF2B5EF4-FFF2-40B4-BE49-F238E27FC236}">
                  <a16:creationId xmlns:a16="http://schemas.microsoft.com/office/drawing/2014/main" id="{4F1B05FD-0646-919F-F34B-4EDAFCCBAD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1" name="Oval 10">
              <a:extLst>
                <a:ext uri="{FF2B5EF4-FFF2-40B4-BE49-F238E27FC236}">
                  <a16:creationId xmlns:a16="http://schemas.microsoft.com/office/drawing/2014/main" id="{6DF59F74-D1F6-FEB9-4774-CD19CF8CA24B}"/>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A1811D-2416-AA79-ACC7-477B1CE3DDC9}"/>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2079573-58D1-83DF-1602-F619204D51F4}"/>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C2079573-58D1-83DF-1602-F619204D51F4}"/>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Tree>
    <p:extLst>
      <p:ext uri="{BB962C8B-B14F-4D97-AF65-F5344CB8AC3E}">
        <p14:creationId xmlns:p14="http://schemas.microsoft.com/office/powerpoint/2010/main" val="2193974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extBox 7">
            <a:extLst>
              <a:ext uri="{FF2B5EF4-FFF2-40B4-BE49-F238E27FC236}">
                <a16:creationId xmlns:a16="http://schemas.microsoft.com/office/drawing/2014/main" id="{2B14F44D-C900-CF94-6AF2-9E1B28F8D6DB}"/>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9" name="Group 8">
            <a:extLst>
              <a:ext uri="{FF2B5EF4-FFF2-40B4-BE49-F238E27FC236}">
                <a16:creationId xmlns:a16="http://schemas.microsoft.com/office/drawing/2014/main" id="{CDCC23A2-02DA-4FC3-D218-E90F7A45687C}"/>
              </a:ext>
            </a:extLst>
          </p:cNvPr>
          <p:cNvGrpSpPr/>
          <p:nvPr/>
        </p:nvGrpSpPr>
        <p:grpSpPr>
          <a:xfrm>
            <a:off x="1254674" y="1808974"/>
            <a:ext cx="914400" cy="914400"/>
            <a:chOff x="65200" y="909486"/>
            <a:chExt cx="914400" cy="914400"/>
          </a:xfrm>
        </p:grpSpPr>
        <p:pic>
          <p:nvPicPr>
            <p:cNvPr id="10" name="Graphic 9" descr="Thermometer outline">
              <a:extLst>
                <a:ext uri="{FF2B5EF4-FFF2-40B4-BE49-F238E27FC236}">
                  <a16:creationId xmlns:a16="http://schemas.microsoft.com/office/drawing/2014/main" id="{4F1B05FD-0646-919F-F34B-4EDAFCCBAD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1" name="Oval 10">
              <a:extLst>
                <a:ext uri="{FF2B5EF4-FFF2-40B4-BE49-F238E27FC236}">
                  <a16:creationId xmlns:a16="http://schemas.microsoft.com/office/drawing/2014/main" id="{6DF59F74-D1F6-FEB9-4774-CD19CF8CA24B}"/>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A1811D-2416-AA79-ACC7-477B1CE3DDC9}"/>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2079573-58D1-83DF-1602-F619204D51F4}"/>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C2079573-58D1-83DF-1602-F619204D51F4}"/>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114E4AFC-C763-DAAD-5031-46E7013B35D4}"/>
              </a:ext>
            </a:extLst>
          </p:cNvPr>
          <p:cNvSpPr txBox="1">
            <a:spLocks/>
          </p:cNvSpPr>
          <p:nvPr/>
        </p:nvSpPr>
        <p:spPr>
          <a:xfrm>
            <a:off x="7199336" y="408654"/>
            <a:ext cx="4658714" cy="1016298"/>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3000" b="1" dirty="0">
                <a:solidFill>
                  <a:srgbClr val="C00000"/>
                </a:solidFill>
                <a:latin typeface="+mn-lt"/>
              </a:rPr>
              <a:t>Bats</a:t>
            </a:r>
            <a:r>
              <a:rPr lang="en-US" sz="3000" dirty="0">
                <a:latin typeface="+mn-lt"/>
              </a:rPr>
              <a:t> accrue </a:t>
            </a:r>
            <a:r>
              <a:rPr lang="en-US" sz="3000" b="1" dirty="0">
                <a:solidFill>
                  <a:srgbClr val="C00000"/>
                </a:solidFill>
                <a:latin typeface="+mn-lt"/>
              </a:rPr>
              <a:t>less virulence </a:t>
            </a:r>
            <a:r>
              <a:rPr lang="en-US" sz="3000" dirty="0">
                <a:latin typeface="+mn-lt"/>
              </a:rPr>
              <a:t>for a given level of transmission.</a:t>
            </a:r>
            <a:endParaRPr lang="en-US" sz="3000" i="1" dirty="0">
              <a:latin typeface="+mn-lt"/>
            </a:endParaRPr>
          </a:p>
        </p:txBody>
      </p:sp>
      <p:grpSp>
        <p:nvGrpSpPr>
          <p:cNvPr id="15" name="Group 14">
            <a:extLst>
              <a:ext uri="{FF2B5EF4-FFF2-40B4-BE49-F238E27FC236}">
                <a16:creationId xmlns:a16="http://schemas.microsoft.com/office/drawing/2014/main" id="{85D72BAE-00E8-8F72-400B-3A06F2F5D564}"/>
              </a:ext>
            </a:extLst>
          </p:cNvPr>
          <p:cNvGrpSpPr/>
          <p:nvPr/>
        </p:nvGrpSpPr>
        <p:grpSpPr>
          <a:xfrm rot="6770392">
            <a:off x="8841238" y="3060144"/>
            <a:ext cx="1138081" cy="1283095"/>
            <a:chOff x="3157310" y="4355363"/>
            <a:chExt cx="1056290" cy="1131628"/>
          </a:xfrm>
        </p:grpSpPr>
        <p:grpSp>
          <p:nvGrpSpPr>
            <p:cNvPr id="16" name="Group 15">
              <a:extLst>
                <a:ext uri="{FF2B5EF4-FFF2-40B4-BE49-F238E27FC236}">
                  <a16:creationId xmlns:a16="http://schemas.microsoft.com/office/drawing/2014/main" id="{8EDD96A3-2F54-3ADD-C1F3-E4E4F9A6955D}"/>
                </a:ext>
              </a:extLst>
            </p:cNvPr>
            <p:cNvGrpSpPr/>
            <p:nvPr/>
          </p:nvGrpSpPr>
          <p:grpSpPr>
            <a:xfrm rot="507068">
              <a:off x="3157310" y="4355363"/>
              <a:ext cx="1056290" cy="1131628"/>
              <a:chOff x="3537253" y="895580"/>
              <a:chExt cx="1056290" cy="1131628"/>
            </a:xfrm>
          </p:grpSpPr>
          <p:grpSp>
            <p:nvGrpSpPr>
              <p:cNvPr id="19" name="Group 18">
                <a:extLst>
                  <a:ext uri="{FF2B5EF4-FFF2-40B4-BE49-F238E27FC236}">
                    <a16:creationId xmlns:a16="http://schemas.microsoft.com/office/drawing/2014/main" id="{18296808-BD74-3BBF-4C62-046CEE0B97D0}"/>
                  </a:ext>
                </a:extLst>
              </p:cNvPr>
              <p:cNvGrpSpPr/>
              <p:nvPr/>
            </p:nvGrpSpPr>
            <p:grpSpPr>
              <a:xfrm>
                <a:off x="3537253" y="895580"/>
                <a:ext cx="1056290" cy="1131628"/>
                <a:chOff x="3812635" y="3996572"/>
                <a:chExt cx="1756163" cy="1923837"/>
              </a:xfrm>
            </p:grpSpPr>
            <p:pic>
              <p:nvPicPr>
                <p:cNvPr id="21" name="Graphic 20" descr="Cough outline">
                  <a:extLst>
                    <a:ext uri="{FF2B5EF4-FFF2-40B4-BE49-F238E27FC236}">
                      <a16:creationId xmlns:a16="http://schemas.microsoft.com/office/drawing/2014/main" id="{CCC59796-F5D3-464F-D2AB-D0EA5D2C5B2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22" name="Graphic 21" descr="Cough outline">
                  <a:extLst>
                    <a:ext uri="{FF2B5EF4-FFF2-40B4-BE49-F238E27FC236}">
                      <a16:creationId xmlns:a16="http://schemas.microsoft.com/office/drawing/2014/main" id="{7B5D273E-59E9-FBFB-5B4E-E0471890295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23" name="Graphic 22" descr="Cough outline">
                  <a:extLst>
                    <a:ext uri="{FF2B5EF4-FFF2-40B4-BE49-F238E27FC236}">
                      <a16:creationId xmlns:a16="http://schemas.microsoft.com/office/drawing/2014/main" id="{E94A640B-A17F-1A7B-D157-D96C7B59178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24" name="Graphic 23" descr="Cough outline">
                  <a:extLst>
                    <a:ext uri="{FF2B5EF4-FFF2-40B4-BE49-F238E27FC236}">
                      <a16:creationId xmlns:a16="http://schemas.microsoft.com/office/drawing/2014/main" id="{D4A4B2B6-8D0D-5988-1E44-8B0574A078F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25" name="Graphic 24" descr="Cough outline">
                  <a:extLst>
                    <a:ext uri="{FF2B5EF4-FFF2-40B4-BE49-F238E27FC236}">
                      <a16:creationId xmlns:a16="http://schemas.microsoft.com/office/drawing/2014/main" id="{022C7E1C-F8C4-95AB-F71C-26B969F305C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322506" y="4998163"/>
                  <a:ext cx="712761" cy="676510"/>
                </a:xfrm>
                <a:prstGeom prst="rect">
                  <a:avLst/>
                </a:prstGeom>
              </p:spPr>
            </p:pic>
            <p:pic>
              <p:nvPicPr>
                <p:cNvPr id="26" name="Graphic 25" descr="Cough outline">
                  <a:extLst>
                    <a:ext uri="{FF2B5EF4-FFF2-40B4-BE49-F238E27FC236}">
                      <a16:creationId xmlns:a16="http://schemas.microsoft.com/office/drawing/2014/main" id="{BFBD1D9C-D1FC-0BDF-0B9C-C20C0E8AD38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5" y="4771878"/>
                  <a:ext cx="712761" cy="676510"/>
                </a:xfrm>
                <a:prstGeom prst="rect">
                  <a:avLst/>
                </a:prstGeom>
              </p:spPr>
            </p:pic>
          </p:grpSp>
          <p:pic>
            <p:nvPicPr>
              <p:cNvPr id="20" name="Graphic 19" descr="Germ with solid fill">
                <a:extLst>
                  <a:ext uri="{FF2B5EF4-FFF2-40B4-BE49-F238E27FC236}">
                    <a16:creationId xmlns:a16="http://schemas.microsoft.com/office/drawing/2014/main" id="{73CA1338-608C-8B7A-F3C2-4739349530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6052" y="1336311"/>
                <a:ext cx="301376" cy="301376"/>
              </a:xfrm>
              <a:prstGeom prst="rect">
                <a:avLst/>
              </a:prstGeom>
            </p:spPr>
          </p:pic>
        </p:grpSp>
        <p:pic>
          <p:nvPicPr>
            <p:cNvPr id="17" name="Graphic 16" descr="Germ with solid fill">
              <a:extLst>
                <a:ext uri="{FF2B5EF4-FFF2-40B4-BE49-F238E27FC236}">
                  <a16:creationId xmlns:a16="http://schemas.microsoft.com/office/drawing/2014/main" id="{D52B325D-8C0B-2DB2-3696-918FE6007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3810" y="4527935"/>
              <a:ext cx="301376" cy="301376"/>
            </a:xfrm>
            <a:prstGeom prst="rect">
              <a:avLst/>
            </a:prstGeom>
          </p:spPr>
        </p:pic>
        <p:pic>
          <p:nvPicPr>
            <p:cNvPr id="18" name="Graphic 17" descr="Germ with solid fill">
              <a:extLst>
                <a:ext uri="{FF2B5EF4-FFF2-40B4-BE49-F238E27FC236}">
                  <a16:creationId xmlns:a16="http://schemas.microsoft.com/office/drawing/2014/main" id="{345D2B8F-D68C-15B5-8A85-7DA060D50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49328" y="4973174"/>
              <a:ext cx="301376" cy="301376"/>
            </a:xfrm>
            <a:prstGeom prst="rect">
              <a:avLst/>
            </a:prstGeom>
          </p:spPr>
        </p:pic>
      </p:grpSp>
      <p:pic>
        <p:nvPicPr>
          <p:cNvPr id="27" name="Picture 14" descr="Bat,Silhouette,Monochrome Photography PNG Clipart - Royalty Free SVG / PNG">
            <a:extLst>
              <a:ext uri="{FF2B5EF4-FFF2-40B4-BE49-F238E27FC236}">
                <a16:creationId xmlns:a16="http://schemas.microsoft.com/office/drawing/2014/main" id="{B79BF8C7-EC62-7FAA-7F67-D10D08EBD2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589325">
            <a:off x="7927081" y="1295982"/>
            <a:ext cx="3937873" cy="182029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7BE75455-87C0-5DDF-CCA8-579781272E75}"/>
              </a:ext>
            </a:extLst>
          </p:cNvPr>
          <p:cNvGrpSpPr/>
          <p:nvPr/>
        </p:nvGrpSpPr>
        <p:grpSpPr>
          <a:xfrm>
            <a:off x="9718205" y="3037870"/>
            <a:ext cx="914400" cy="914400"/>
            <a:chOff x="65200" y="909486"/>
            <a:chExt cx="914400" cy="914400"/>
          </a:xfrm>
        </p:grpSpPr>
        <p:pic>
          <p:nvPicPr>
            <p:cNvPr id="29" name="Graphic 28" descr="Thermometer outline">
              <a:extLst>
                <a:ext uri="{FF2B5EF4-FFF2-40B4-BE49-F238E27FC236}">
                  <a16:creationId xmlns:a16="http://schemas.microsoft.com/office/drawing/2014/main" id="{3D28C483-2905-0BAB-C22B-EF2FA86117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30" name="Oval 29">
              <a:extLst>
                <a:ext uri="{FF2B5EF4-FFF2-40B4-BE49-F238E27FC236}">
                  <a16:creationId xmlns:a16="http://schemas.microsoft.com/office/drawing/2014/main" id="{249627CD-8A45-0F9E-78D9-CA501A5B0090}"/>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2051D86-68FA-78C8-E04E-3829313CBABA}"/>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5502E79-F7E7-0322-26A6-66FEB8850CF2}"/>
                  </a:ext>
                </a:extLst>
              </p:cNvPr>
              <p:cNvSpPr txBox="1"/>
              <p:nvPr/>
            </p:nvSpPr>
            <p:spPr>
              <a:xfrm>
                <a:off x="9721326" y="3517006"/>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32" name="TextBox 31">
                <a:extLst>
                  <a:ext uri="{FF2B5EF4-FFF2-40B4-BE49-F238E27FC236}">
                    <a16:creationId xmlns:a16="http://schemas.microsoft.com/office/drawing/2014/main" id="{55502E79-F7E7-0322-26A6-66FEB8850CF2}"/>
                  </a:ext>
                </a:extLst>
              </p:cNvPr>
              <p:cNvSpPr txBox="1">
                <a:spLocks noRot="1" noChangeAspect="1" noMove="1" noResize="1" noEditPoints="1" noAdjustHandles="1" noChangeArrowheads="1" noChangeShapeType="1" noTextEdit="1"/>
              </p:cNvSpPr>
              <p:nvPr/>
            </p:nvSpPr>
            <p:spPr>
              <a:xfrm>
                <a:off x="9721326" y="3517006"/>
                <a:ext cx="1651050" cy="707886"/>
              </a:xfrm>
              <a:prstGeom prst="rect">
                <a:avLst/>
              </a:prstGeom>
              <a:blipFill>
                <a:blip r:embed="rId13"/>
                <a:stretch>
                  <a:fillRect b="-1228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7752AEE4-7833-C2C2-F0B9-683AC37D6928}"/>
              </a:ext>
            </a:extLst>
          </p:cNvPr>
          <p:cNvGrpSpPr/>
          <p:nvPr/>
        </p:nvGrpSpPr>
        <p:grpSpPr>
          <a:xfrm>
            <a:off x="9979916" y="1549080"/>
            <a:ext cx="914400" cy="914400"/>
            <a:chOff x="65200" y="909486"/>
            <a:chExt cx="914400" cy="914400"/>
          </a:xfrm>
        </p:grpSpPr>
        <p:pic>
          <p:nvPicPr>
            <p:cNvPr id="35" name="Graphic 34" descr="Thermometer outline">
              <a:extLst>
                <a:ext uri="{FF2B5EF4-FFF2-40B4-BE49-F238E27FC236}">
                  <a16:creationId xmlns:a16="http://schemas.microsoft.com/office/drawing/2014/main" id="{FF5BE037-AA29-A21A-87BC-4628EAA14F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4" name="Oval 43">
              <a:extLst>
                <a:ext uri="{FF2B5EF4-FFF2-40B4-BE49-F238E27FC236}">
                  <a16:creationId xmlns:a16="http://schemas.microsoft.com/office/drawing/2014/main" id="{4F8F30BC-0004-805C-4E24-DD593CE425FB}"/>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A2ADD6-CA25-B04C-2DF7-C67BE8282D15}"/>
                </a:ext>
              </a:extLst>
            </p:cNvPr>
            <p:cNvSpPr/>
            <p:nvPr/>
          </p:nvSpPr>
          <p:spPr>
            <a:xfrm>
              <a:off x="507262" y="1326332"/>
              <a:ext cx="45719" cy="254685"/>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43E0AF-6DC9-DE93-CEB4-14331BD87656}"/>
                  </a:ext>
                </a:extLst>
              </p:cNvPr>
              <p:cNvSpPr txBox="1"/>
              <p:nvPr/>
            </p:nvSpPr>
            <p:spPr>
              <a:xfrm>
                <a:off x="10283119" y="1478941"/>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46" name="TextBox 45">
                <a:extLst>
                  <a:ext uri="{FF2B5EF4-FFF2-40B4-BE49-F238E27FC236}">
                    <a16:creationId xmlns:a16="http://schemas.microsoft.com/office/drawing/2014/main" id="{1643E0AF-6DC9-DE93-CEB4-14331BD87656}"/>
                  </a:ext>
                </a:extLst>
              </p:cNvPr>
              <p:cNvSpPr txBox="1">
                <a:spLocks noRot="1" noChangeAspect="1" noMove="1" noResize="1" noEditPoints="1" noAdjustHandles="1" noChangeArrowheads="1" noChangeShapeType="1" noTextEdit="1"/>
              </p:cNvSpPr>
              <p:nvPr/>
            </p:nvSpPr>
            <p:spPr>
              <a:xfrm>
                <a:off x="10283119" y="1478941"/>
                <a:ext cx="1651050" cy="707886"/>
              </a:xfrm>
              <a:prstGeom prst="rect">
                <a:avLst/>
              </a:prstGeom>
              <a:blipFill>
                <a:blip r:embed="rId14"/>
                <a:stretch>
                  <a:fillRect b="-12281"/>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05FCACB9-ABFA-8EE3-CF08-C60D541AF58C}"/>
              </a:ext>
            </a:extLst>
          </p:cNvPr>
          <p:cNvSpPr txBox="1"/>
          <p:nvPr/>
        </p:nvSpPr>
        <p:spPr>
          <a:xfrm>
            <a:off x="8421107" y="6488668"/>
            <a:ext cx="3724024" cy="369332"/>
          </a:xfrm>
          <a:prstGeom prst="rect">
            <a:avLst/>
          </a:prstGeom>
          <a:solidFill>
            <a:schemeClr val="bg1"/>
          </a:solidFill>
        </p:spPr>
        <p:txBody>
          <a:bodyPr wrap="square" rtlCol="0">
            <a:spAutoFit/>
          </a:bodyPr>
          <a:lstStyle/>
          <a:p>
            <a:r>
              <a:rPr lang="en-US" dirty="0">
                <a:cs typeface="Franklin Gothic Medium"/>
              </a:rPr>
              <a:t>Brook et al. In Revision. </a:t>
            </a:r>
            <a:r>
              <a:rPr lang="en-US" i="1" dirty="0" err="1">
                <a:cs typeface="Franklin Gothic Medium"/>
              </a:rPr>
              <a:t>PLoS</a:t>
            </a:r>
            <a:r>
              <a:rPr lang="en-US" i="1" dirty="0">
                <a:cs typeface="Franklin Gothic Medium"/>
              </a:rPr>
              <a:t> Biology.</a:t>
            </a:r>
          </a:p>
        </p:txBody>
      </p:sp>
      <p:sp>
        <p:nvSpPr>
          <p:cNvPr id="48" name="Rectangle 47">
            <a:extLst>
              <a:ext uri="{FF2B5EF4-FFF2-40B4-BE49-F238E27FC236}">
                <a16:creationId xmlns:a16="http://schemas.microsoft.com/office/drawing/2014/main" id="{CB4EAB33-8C63-9D7E-D0E2-762E762583AD}"/>
              </a:ext>
            </a:extLst>
          </p:cNvPr>
          <p:cNvSpPr/>
          <p:nvPr/>
        </p:nvSpPr>
        <p:spPr>
          <a:xfrm>
            <a:off x="1" y="0"/>
            <a:ext cx="6313404" cy="6844961"/>
          </a:xfrm>
          <a:prstGeom prst="rect">
            <a:avLst/>
          </a:prstGeom>
          <a:solidFill>
            <a:srgbClr val="767171">
              <a:alpha val="7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874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extBox 7">
            <a:extLst>
              <a:ext uri="{FF2B5EF4-FFF2-40B4-BE49-F238E27FC236}">
                <a16:creationId xmlns:a16="http://schemas.microsoft.com/office/drawing/2014/main" id="{2B14F44D-C900-CF94-6AF2-9E1B28F8D6DB}"/>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9" name="Group 8">
            <a:extLst>
              <a:ext uri="{FF2B5EF4-FFF2-40B4-BE49-F238E27FC236}">
                <a16:creationId xmlns:a16="http://schemas.microsoft.com/office/drawing/2014/main" id="{CDCC23A2-02DA-4FC3-D218-E90F7A45687C}"/>
              </a:ext>
            </a:extLst>
          </p:cNvPr>
          <p:cNvGrpSpPr/>
          <p:nvPr/>
        </p:nvGrpSpPr>
        <p:grpSpPr>
          <a:xfrm>
            <a:off x="1254674" y="1808974"/>
            <a:ext cx="914400" cy="914400"/>
            <a:chOff x="65200" y="909486"/>
            <a:chExt cx="914400" cy="914400"/>
          </a:xfrm>
        </p:grpSpPr>
        <p:pic>
          <p:nvPicPr>
            <p:cNvPr id="10" name="Graphic 9" descr="Thermometer outline">
              <a:extLst>
                <a:ext uri="{FF2B5EF4-FFF2-40B4-BE49-F238E27FC236}">
                  <a16:creationId xmlns:a16="http://schemas.microsoft.com/office/drawing/2014/main" id="{4F1B05FD-0646-919F-F34B-4EDAFCCBAD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1" name="Oval 10">
              <a:extLst>
                <a:ext uri="{FF2B5EF4-FFF2-40B4-BE49-F238E27FC236}">
                  <a16:creationId xmlns:a16="http://schemas.microsoft.com/office/drawing/2014/main" id="{6DF59F74-D1F6-FEB9-4774-CD19CF8CA24B}"/>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A1811D-2416-AA79-ACC7-477B1CE3DDC9}"/>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2079573-58D1-83DF-1602-F619204D51F4}"/>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C2079573-58D1-83DF-1602-F619204D51F4}"/>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114E4AFC-C763-DAAD-5031-46E7013B35D4}"/>
              </a:ext>
            </a:extLst>
          </p:cNvPr>
          <p:cNvSpPr txBox="1">
            <a:spLocks/>
          </p:cNvSpPr>
          <p:nvPr/>
        </p:nvSpPr>
        <p:spPr>
          <a:xfrm>
            <a:off x="7199336" y="408654"/>
            <a:ext cx="4658714" cy="1016298"/>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3000" b="1" dirty="0">
                <a:solidFill>
                  <a:srgbClr val="C00000"/>
                </a:solidFill>
                <a:latin typeface="+mn-lt"/>
              </a:rPr>
              <a:t>Bats</a:t>
            </a:r>
            <a:r>
              <a:rPr lang="en-US" sz="3000" dirty="0">
                <a:latin typeface="+mn-lt"/>
              </a:rPr>
              <a:t> accrue </a:t>
            </a:r>
            <a:r>
              <a:rPr lang="en-US" sz="3000" b="1" dirty="0">
                <a:solidFill>
                  <a:srgbClr val="C00000"/>
                </a:solidFill>
                <a:latin typeface="+mn-lt"/>
              </a:rPr>
              <a:t>less virulence </a:t>
            </a:r>
            <a:r>
              <a:rPr lang="en-US" sz="3000" dirty="0">
                <a:latin typeface="+mn-lt"/>
              </a:rPr>
              <a:t>for a given level of transmission.</a:t>
            </a:r>
            <a:endParaRPr lang="en-US" sz="3000" i="1" dirty="0">
              <a:latin typeface="+mn-lt"/>
            </a:endParaRPr>
          </a:p>
        </p:txBody>
      </p:sp>
      <p:grpSp>
        <p:nvGrpSpPr>
          <p:cNvPr id="15" name="Group 14">
            <a:extLst>
              <a:ext uri="{FF2B5EF4-FFF2-40B4-BE49-F238E27FC236}">
                <a16:creationId xmlns:a16="http://schemas.microsoft.com/office/drawing/2014/main" id="{85D72BAE-00E8-8F72-400B-3A06F2F5D564}"/>
              </a:ext>
            </a:extLst>
          </p:cNvPr>
          <p:cNvGrpSpPr/>
          <p:nvPr/>
        </p:nvGrpSpPr>
        <p:grpSpPr>
          <a:xfrm rot="6770392">
            <a:off x="8841238" y="3060144"/>
            <a:ext cx="1138081" cy="1283095"/>
            <a:chOff x="3157310" y="4355363"/>
            <a:chExt cx="1056290" cy="1131628"/>
          </a:xfrm>
        </p:grpSpPr>
        <p:grpSp>
          <p:nvGrpSpPr>
            <p:cNvPr id="16" name="Group 15">
              <a:extLst>
                <a:ext uri="{FF2B5EF4-FFF2-40B4-BE49-F238E27FC236}">
                  <a16:creationId xmlns:a16="http://schemas.microsoft.com/office/drawing/2014/main" id="{8EDD96A3-2F54-3ADD-C1F3-E4E4F9A6955D}"/>
                </a:ext>
              </a:extLst>
            </p:cNvPr>
            <p:cNvGrpSpPr/>
            <p:nvPr/>
          </p:nvGrpSpPr>
          <p:grpSpPr>
            <a:xfrm rot="507068">
              <a:off x="3157310" y="4355363"/>
              <a:ext cx="1056290" cy="1131628"/>
              <a:chOff x="3537253" y="895580"/>
              <a:chExt cx="1056290" cy="1131628"/>
            </a:xfrm>
          </p:grpSpPr>
          <p:grpSp>
            <p:nvGrpSpPr>
              <p:cNvPr id="19" name="Group 18">
                <a:extLst>
                  <a:ext uri="{FF2B5EF4-FFF2-40B4-BE49-F238E27FC236}">
                    <a16:creationId xmlns:a16="http://schemas.microsoft.com/office/drawing/2014/main" id="{18296808-BD74-3BBF-4C62-046CEE0B97D0}"/>
                  </a:ext>
                </a:extLst>
              </p:cNvPr>
              <p:cNvGrpSpPr/>
              <p:nvPr/>
            </p:nvGrpSpPr>
            <p:grpSpPr>
              <a:xfrm>
                <a:off x="3537253" y="895580"/>
                <a:ext cx="1056290" cy="1131628"/>
                <a:chOff x="3812635" y="3996572"/>
                <a:chExt cx="1756163" cy="1923837"/>
              </a:xfrm>
            </p:grpSpPr>
            <p:pic>
              <p:nvPicPr>
                <p:cNvPr id="21" name="Graphic 20" descr="Cough outline">
                  <a:extLst>
                    <a:ext uri="{FF2B5EF4-FFF2-40B4-BE49-F238E27FC236}">
                      <a16:creationId xmlns:a16="http://schemas.microsoft.com/office/drawing/2014/main" id="{CCC59796-F5D3-464F-D2AB-D0EA5D2C5B2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22" name="Graphic 21" descr="Cough outline">
                  <a:extLst>
                    <a:ext uri="{FF2B5EF4-FFF2-40B4-BE49-F238E27FC236}">
                      <a16:creationId xmlns:a16="http://schemas.microsoft.com/office/drawing/2014/main" id="{7B5D273E-59E9-FBFB-5B4E-E0471890295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23" name="Graphic 22" descr="Cough outline">
                  <a:extLst>
                    <a:ext uri="{FF2B5EF4-FFF2-40B4-BE49-F238E27FC236}">
                      <a16:creationId xmlns:a16="http://schemas.microsoft.com/office/drawing/2014/main" id="{E94A640B-A17F-1A7B-D157-D96C7B59178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24" name="Graphic 23" descr="Cough outline">
                  <a:extLst>
                    <a:ext uri="{FF2B5EF4-FFF2-40B4-BE49-F238E27FC236}">
                      <a16:creationId xmlns:a16="http://schemas.microsoft.com/office/drawing/2014/main" id="{D4A4B2B6-8D0D-5988-1E44-8B0574A078F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25" name="Graphic 24" descr="Cough outline">
                  <a:extLst>
                    <a:ext uri="{FF2B5EF4-FFF2-40B4-BE49-F238E27FC236}">
                      <a16:creationId xmlns:a16="http://schemas.microsoft.com/office/drawing/2014/main" id="{022C7E1C-F8C4-95AB-F71C-26B969F305C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322506" y="4998163"/>
                  <a:ext cx="712761" cy="676510"/>
                </a:xfrm>
                <a:prstGeom prst="rect">
                  <a:avLst/>
                </a:prstGeom>
              </p:spPr>
            </p:pic>
            <p:pic>
              <p:nvPicPr>
                <p:cNvPr id="26" name="Graphic 25" descr="Cough outline">
                  <a:extLst>
                    <a:ext uri="{FF2B5EF4-FFF2-40B4-BE49-F238E27FC236}">
                      <a16:creationId xmlns:a16="http://schemas.microsoft.com/office/drawing/2014/main" id="{BFBD1D9C-D1FC-0BDF-0B9C-C20C0E8AD38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5" y="4771878"/>
                  <a:ext cx="712761" cy="676510"/>
                </a:xfrm>
                <a:prstGeom prst="rect">
                  <a:avLst/>
                </a:prstGeom>
              </p:spPr>
            </p:pic>
          </p:grpSp>
          <p:pic>
            <p:nvPicPr>
              <p:cNvPr id="20" name="Graphic 19" descr="Germ with solid fill">
                <a:extLst>
                  <a:ext uri="{FF2B5EF4-FFF2-40B4-BE49-F238E27FC236}">
                    <a16:creationId xmlns:a16="http://schemas.microsoft.com/office/drawing/2014/main" id="{73CA1338-608C-8B7A-F3C2-4739349530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6052" y="1336311"/>
                <a:ext cx="301376" cy="301376"/>
              </a:xfrm>
              <a:prstGeom prst="rect">
                <a:avLst/>
              </a:prstGeom>
            </p:spPr>
          </p:pic>
        </p:grpSp>
        <p:pic>
          <p:nvPicPr>
            <p:cNvPr id="17" name="Graphic 16" descr="Germ with solid fill">
              <a:extLst>
                <a:ext uri="{FF2B5EF4-FFF2-40B4-BE49-F238E27FC236}">
                  <a16:creationId xmlns:a16="http://schemas.microsoft.com/office/drawing/2014/main" id="{D52B325D-8C0B-2DB2-3696-918FE6007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3810" y="4527935"/>
              <a:ext cx="301376" cy="301376"/>
            </a:xfrm>
            <a:prstGeom prst="rect">
              <a:avLst/>
            </a:prstGeom>
          </p:spPr>
        </p:pic>
        <p:pic>
          <p:nvPicPr>
            <p:cNvPr id="18" name="Graphic 17" descr="Germ with solid fill">
              <a:extLst>
                <a:ext uri="{FF2B5EF4-FFF2-40B4-BE49-F238E27FC236}">
                  <a16:creationId xmlns:a16="http://schemas.microsoft.com/office/drawing/2014/main" id="{345D2B8F-D68C-15B5-8A85-7DA060D50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49328" y="4973174"/>
              <a:ext cx="301376" cy="301376"/>
            </a:xfrm>
            <a:prstGeom prst="rect">
              <a:avLst/>
            </a:prstGeom>
          </p:spPr>
        </p:pic>
      </p:grpSp>
      <p:pic>
        <p:nvPicPr>
          <p:cNvPr id="27" name="Picture 14" descr="Bat,Silhouette,Monochrome Photography PNG Clipart - Royalty Free SVG / PNG">
            <a:extLst>
              <a:ext uri="{FF2B5EF4-FFF2-40B4-BE49-F238E27FC236}">
                <a16:creationId xmlns:a16="http://schemas.microsoft.com/office/drawing/2014/main" id="{B79BF8C7-EC62-7FAA-7F67-D10D08EBD2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589325">
            <a:off x="7927081" y="1295982"/>
            <a:ext cx="3937873" cy="182029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7BE75455-87C0-5DDF-CCA8-579781272E75}"/>
              </a:ext>
            </a:extLst>
          </p:cNvPr>
          <p:cNvGrpSpPr/>
          <p:nvPr/>
        </p:nvGrpSpPr>
        <p:grpSpPr>
          <a:xfrm>
            <a:off x="9718205" y="3037870"/>
            <a:ext cx="914400" cy="914400"/>
            <a:chOff x="65200" y="909486"/>
            <a:chExt cx="914400" cy="914400"/>
          </a:xfrm>
        </p:grpSpPr>
        <p:pic>
          <p:nvPicPr>
            <p:cNvPr id="29" name="Graphic 28" descr="Thermometer outline">
              <a:extLst>
                <a:ext uri="{FF2B5EF4-FFF2-40B4-BE49-F238E27FC236}">
                  <a16:creationId xmlns:a16="http://schemas.microsoft.com/office/drawing/2014/main" id="{3D28C483-2905-0BAB-C22B-EF2FA86117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30" name="Oval 29">
              <a:extLst>
                <a:ext uri="{FF2B5EF4-FFF2-40B4-BE49-F238E27FC236}">
                  <a16:creationId xmlns:a16="http://schemas.microsoft.com/office/drawing/2014/main" id="{249627CD-8A45-0F9E-78D9-CA501A5B0090}"/>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2051D86-68FA-78C8-E04E-3829313CBABA}"/>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5502E79-F7E7-0322-26A6-66FEB8850CF2}"/>
                  </a:ext>
                </a:extLst>
              </p:cNvPr>
              <p:cNvSpPr txBox="1"/>
              <p:nvPr/>
            </p:nvSpPr>
            <p:spPr>
              <a:xfrm>
                <a:off x="9721326" y="3517006"/>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32" name="TextBox 31">
                <a:extLst>
                  <a:ext uri="{FF2B5EF4-FFF2-40B4-BE49-F238E27FC236}">
                    <a16:creationId xmlns:a16="http://schemas.microsoft.com/office/drawing/2014/main" id="{55502E79-F7E7-0322-26A6-66FEB8850CF2}"/>
                  </a:ext>
                </a:extLst>
              </p:cNvPr>
              <p:cNvSpPr txBox="1">
                <a:spLocks noRot="1" noChangeAspect="1" noMove="1" noResize="1" noEditPoints="1" noAdjustHandles="1" noChangeArrowheads="1" noChangeShapeType="1" noTextEdit="1"/>
              </p:cNvSpPr>
              <p:nvPr/>
            </p:nvSpPr>
            <p:spPr>
              <a:xfrm>
                <a:off x="9721326" y="3517006"/>
                <a:ext cx="1651050" cy="707886"/>
              </a:xfrm>
              <a:prstGeom prst="rect">
                <a:avLst/>
              </a:prstGeom>
              <a:blipFill>
                <a:blip r:embed="rId13"/>
                <a:stretch>
                  <a:fillRect b="-1228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7752AEE4-7833-C2C2-F0B9-683AC37D6928}"/>
              </a:ext>
            </a:extLst>
          </p:cNvPr>
          <p:cNvGrpSpPr/>
          <p:nvPr/>
        </p:nvGrpSpPr>
        <p:grpSpPr>
          <a:xfrm>
            <a:off x="9979916" y="1549080"/>
            <a:ext cx="914400" cy="914400"/>
            <a:chOff x="65200" y="909486"/>
            <a:chExt cx="914400" cy="914400"/>
          </a:xfrm>
        </p:grpSpPr>
        <p:pic>
          <p:nvPicPr>
            <p:cNvPr id="35" name="Graphic 34" descr="Thermometer outline">
              <a:extLst>
                <a:ext uri="{FF2B5EF4-FFF2-40B4-BE49-F238E27FC236}">
                  <a16:creationId xmlns:a16="http://schemas.microsoft.com/office/drawing/2014/main" id="{FF5BE037-AA29-A21A-87BC-4628EAA14F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4" name="Oval 43">
              <a:extLst>
                <a:ext uri="{FF2B5EF4-FFF2-40B4-BE49-F238E27FC236}">
                  <a16:creationId xmlns:a16="http://schemas.microsoft.com/office/drawing/2014/main" id="{4F8F30BC-0004-805C-4E24-DD593CE425FB}"/>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A2ADD6-CA25-B04C-2DF7-C67BE8282D15}"/>
                </a:ext>
              </a:extLst>
            </p:cNvPr>
            <p:cNvSpPr/>
            <p:nvPr/>
          </p:nvSpPr>
          <p:spPr>
            <a:xfrm>
              <a:off x="507262" y="1326332"/>
              <a:ext cx="45719" cy="254685"/>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43E0AF-6DC9-DE93-CEB4-14331BD87656}"/>
                  </a:ext>
                </a:extLst>
              </p:cNvPr>
              <p:cNvSpPr txBox="1"/>
              <p:nvPr/>
            </p:nvSpPr>
            <p:spPr>
              <a:xfrm>
                <a:off x="10283119" y="1478941"/>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46" name="TextBox 45">
                <a:extLst>
                  <a:ext uri="{FF2B5EF4-FFF2-40B4-BE49-F238E27FC236}">
                    <a16:creationId xmlns:a16="http://schemas.microsoft.com/office/drawing/2014/main" id="{1643E0AF-6DC9-DE93-CEB4-14331BD87656}"/>
                  </a:ext>
                </a:extLst>
              </p:cNvPr>
              <p:cNvSpPr txBox="1">
                <a:spLocks noRot="1" noChangeAspect="1" noMove="1" noResize="1" noEditPoints="1" noAdjustHandles="1" noChangeArrowheads="1" noChangeShapeType="1" noTextEdit="1"/>
              </p:cNvSpPr>
              <p:nvPr/>
            </p:nvSpPr>
            <p:spPr>
              <a:xfrm>
                <a:off x="10283119" y="1478941"/>
                <a:ext cx="1651050" cy="707886"/>
              </a:xfrm>
              <a:prstGeom prst="rect">
                <a:avLst/>
              </a:prstGeom>
              <a:blipFill>
                <a:blip r:embed="rId14"/>
                <a:stretch>
                  <a:fillRect b="-12281"/>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05FCACB9-ABFA-8EE3-CF08-C60D541AF58C}"/>
              </a:ext>
            </a:extLst>
          </p:cNvPr>
          <p:cNvSpPr txBox="1"/>
          <p:nvPr/>
        </p:nvSpPr>
        <p:spPr>
          <a:xfrm>
            <a:off x="8421107" y="6488668"/>
            <a:ext cx="3724024" cy="369332"/>
          </a:xfrm>
          <a:prstGeom prst="rect">
            <a:avLst/>
          </a:prstGeom>
          <a:solidFill>
            <a:schemeClr val="bg1"/>
          </a:solidFill>
        </p:spPr>
        <p:txBody>
          <a:bodyPr wrap="square" rtlCol="0">
            <a:spAutoFit/>
          </a:bodyPr>
          <a:lstStyle/>
          <a:p>
            <a:r>
              <a:rPr lang="en-US" dirty="0">
                <a:cs typeface="Franklin Gothic Medium"/>
              </a:rPr>
              <a:t>Brook et al. In Revision. </a:t>
            </a:r>
            <a:r>
              <a:rPr lang="en-US" i="1" dirty="0" err="1">
                <a:cs typeface="Franklin Gothic Medium"/>
              </a:rPr>
              <a:t>PLoS</a:t>
            </a:r>
            <a:r>
              <a:rPr lang="en-US" i="1" dirty="0">
                <a:cs typeface="Franklin Gothic Medium"/>
              </a:rPr>
              <a:t> Biology.</a:t>
            </a:r>
          </a:p>
        </p:txBody>
      </p:sp>
      <p:sp>
        <p:nvSpPr>
          <p:cNvPr id="48" name="Rectangle 47">
            <a:extLst>
              <a:ext uri="{FF2B5EF4-FFF2-40B4-BE49-F238E27FC236}">
                <a16:creationId xmlns:a16="http://schemas.microsoft.com/office/drawing/2014/main" id="{CB4EAB33-8C63-9D7E-D0E2-762E762583AD}"/>
              </a:ext>
            </a:extLst>
          </p:cNvPr>
          <p:cNvSpPr/>
          <p:nvPr/>
        </p:nvSpPr>
        <p:spPr>
          <a:xfrm>
            <a:off x="1" y="0"/>
            <a:ext cx="6313404" cy="6844961"/>
          </a:xfrm>
          <a:prstGeom prst="rect">
            <a:avLst/>
          </a:prstGeom>
          <a:solidFill>
            <a:srgbClr val="767171">
              <a:alpha val="7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A6BCC479-38B5-9B68-E79C-A96395688921}"/>
              </a:ext>
            </a:extLst>
          </p:cNvPr>
          <p:cNvSpPr txBox="1">
            <a:spLocks/>
          </p:cNvSpPr>
          <p:nvPr/>
        </p:nvSpPr>
        <p:spPr>
          <a:xfrm>
            <a:off x="8549546" y="4942457"/>
            <a:ext cx="3467145" cy="909634"/>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3000" dirty="0">
                <a:latin typeface="+mn-lt"/>
              </a:rPr>
              <a:t>Bat reservoirs may evolve </a:t>
            </a:r>
            <a:r>
              <a:rPr lang="en-US" sz="3000" b="1" dirty="0">
                <a:solidFill>
                  <a:srgbClr val="C00000"/>
                </a:solidFill>
                <a:latin typeface="+mn-lt"/>
              </a:rPr>
              <a:t>virus traits</a:t>
            </a:r>
            <a:r>
              <a:rPr lang="en-US" sz="3000" dirty="0">
                <a:latin typeface="+mn-lt"/>
              </a:rPr>
              <a:t> that cause </a:t>
            </a:r>
            <a:r>
              <a:rPr lang="en-US" sz="3000" b="1" dirty="0">
                <a:solidFill>
                  <a:srgbClr val="C00000"/>
                </a:solidFill>
                <a:latin typeface="+mn-lt"/>
              </a:rPr>
              <a:t>virulence in non-bats</a:t>
            </a:r>
            <a:r>
              <a:rPr lang="en-US" sz="3000" dirty="0">
                <a:latin typeface="+mn-lt"/>
              </a:rPr>
              <a:t>.</a:t>
            </a:r>
            <a:endParaRPr lang="en-US" sz="3000" i="1" dirty="0">
              <a:latin typeface="+mn-lt"/>
            </a:endParaRPr>
          </a:p>
        </p:txBody>
      </p:sp>
    </p:spTree>
    <p:extLst>
      <p:ext uri="{BB962C8B-B14F-4D97-AF65-F5344CB8AC3E}">
        <p14:creationId xmlns:p14="http://schemas.microsoft.com/office/powerpoint/2010/main" val="2685746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D84416BC-3C43-FF47-8E76-8A9C5F25ED6B}"/>
              </a:ext>
            </a:extLst>
          </p:cNvPr>
          <p:cNvGrpSpPr/>
          <p:nvPr/>
        </p:nvGrpSpPr>
        <p:grpSpPr>
          <a:xfrm>
            <a:off x="350323" y="1656523"/>
            <a:ext cx="4604301" cy="3206995"/>
            <a:chOff x="427598" y="1755017"/>
            <a:chExt cx="5013429" cy="3347965"/>
          </a:xfrm>
        </p:grpSpPr>
        <p:grpSp>
          <p:nvGrpSpPr>
            <p:cNvPr id="118" name="Group 117">
              <a:extLst>
                <a:ext uri="{FF2B5EF4-FFF2-40B4-BE49-F238E27FC236}">
                  <a16:creationId xmlns:a16="http://schemas.microsoft.com/office/drawing/2014/main" id="{3821264F-A3EB-4B47-B156-89A95535C915}"/>
                </a:ext>
              </a:extLst>
            </p:cNvPr>
            <p:cNvGrpSpPr/>
            <p:nvPr/>
          </p:nvGrpSpPr>
          <p:grpSpPr>
            <a:xfrm>
              <a:off x="427598" y="1755017"/>
              <a:ext cx="5013429" cy="3347965"/>
              <a:chOff x="568280" y="7730391"/>
              <a:chExt cx="3813200" cy="2652380"/>
            </a:xfrm>
          </p:grpSpPr>
          <p:pic>
            <p:nvPicPr>
              <p:cNvPr id="137" name="Picture 6" descr="Gorilla Primate Silhouette Clip art - gorilla png download - 512*512 - Free  Transparent Gorilla png Download. - Clip Art Library">
                <a:extLst>
                  <a:ext uri="{FF2B5EF4-FFF2-40B4-BE49-F238E27FC236}">
                    <a16:creationId xmlns:a16="http://schemas.microsoft.com/office/drawing/2014/main" id="{541ACF21-60A0-F546-9539-0700C242B3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80" y="7730391"/>
                <a:ext cx="2652380" cy="2652380"/>
              </a:xfrm>
              <a:prstGeom prst="rect">
                <a:avLst/>
              </a:prstGeom>
              <a:noFill/>
              <a:extLst>
                <a:ext uri="{909E8E84-426E-40DD-AFC4-6F175D3DCCD1}">
                  <a14:hiddenFill xmlns:a14="http://schemas.microsoft.com/office/drawing/2010/main">
                    <a:solidFill>
                      <a:srgbClr val="FFFFFF"/>
                    </a:solidFill>
                  </a14:hiddenFill>
                </a:ext>
              </a:extLst>
            </p:spPr>
          </p:pic>
          <p:pic>
            <p:nvPicPr>
              <p:cNvPr id="136" name="Graphic 135" descr="Germ with solid fill">
                <a:extLst>
                  <a:ext uri="{FF2B5EF4-FFF2-40B4-BE49-F238E27FC236}">
                    <a16:creationId xmlns:a16="http://schemas.microsoft.com/office/drawing/2014/main" id="{27031015-97E6-854A-AFC9-0669AEA412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382" y="8615196"/>
                <a:ext cx="273578" cy="273578"/>
              </a:xfrm>
              <a:prstGeom prst="rect">
                <a:avLst/>
              </a:prstGeom>
            </p:spPr>
          </p:pic>
          <p:pic>
            <p:nvPicPr>
              <p:cNvPr id="139" name="Graphic 138" descr="Germ with solid fill">
                <a:extLst>
                  <a:ext uri="{FF2B5EF4-FFF2-40B4-BE49-F238E27FC236}">
                    <a16:creationId xmlns:a16="http://schemas.microsoft.com/office/drawing/2014/main" id="{3732255F-6D80-7146-BF23-49A6B1044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7546" y="8786311"/>
                <a:ext cx="283312" cy="283312"/>
              </a:xfrm>
              <a:prstGeom prst="rect">
                <a:avLst/>
              </a:prstGeom>
            </p:spPr>
          </p:pic>
          <p:grpSp>
            <p:nvGrpSpPr>
              <p:cNvPr id="141" name="Group 140">
                <a:extLst>
                  <a:ext uri="{FF2B5EF4-FFF2-40B4-BE49-F238E27FC236}">
                    <a16:creationId xmlns:a16="http://schemas.microsoft.com/office/drawing/2014/main" id="{8DADC80F-D255-304A-A3ED-76D9BEDEBC45}"/>
                  </a:ext>
                </a:extLst>
              </p:cNvPr>
              <p:cNvGrpSpPr/>
              <p:nvPr/>
            </p:nvGrpSpPr>
            <p:grpSpPr>
              <a:xfrm rot="682692">
                <a:off x="3325191" y="8125224"/>
                <a:ext cx="1056289" cy="1131628"/>
                <a:chOff x="3812638" y="3996572"/>
                <a:chExt cx="1756160" cy="1923837"/>
              </a:xfrm>
            </p:grpSpPr>
            <p:pic>
              <p:nvPicPr>
                <p:cNvPr id="143" name="Graphic 142" descr="Cough outline">
                  <a:extLst>
                    <a:ext uri="{FF2B5EF4-FFF2-40B4-BE49-F238E27FC236}">
                      <a16:creationId xmlns:a16="http://schemas.microsoft.com/office/drawing/2014/main" id="{E164AAB0-3FD4-FE42-87C3-24BAB9495F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144" name="Graphic 143" descr="Cough outline">
                  <a:extLst>
                    <a:ext uri="{FF2B5EF4-FFF2-40B4-BE49-F238E27FC236}">
                      <a16:creationId xmlns:a16="http://schemas.microsoft.com/office/drawing/2014/main" id="{46F7D4E1-3EAF-FA41-9C8C-3430FE26AE5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145" name="Graphic 144" descr="Cough outline">
                  <a:extLst>
                    <a:ext uri="{FF2B5EF4-FFF2-40B4-BE49-F238E27FC236}">
                      <a16:creationId xmlns:a16="http://schemas.microsoft.com/office/drawing/2014/main" id="{75023936-670B-DB45-B57F-1ACC9DAE705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146" name="Graphic 145" descr="Cough outline">
                  <a:extLst>
                    <a:ext uri="{FF2B5EF4-FFF2-40B4-BE49-F238E27FC236}">
                      <a16:creationId xmlns:a16="http://schemas.microsoft.com/office/drawing/2014/main" id="{EFABE03C-5D1F-9C4C-AD64-94826E12BB5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148" name="Graphic 147" descr="Cough outline">
                  <a:extLst>
                    <a:ext uri="{FF2B5EF4-FFF2-40B4-BE49-F238E27FC236}">
                      <a16:creationId xmlns:a16="http://schemas.microsoft.com/office/drawing/2014/main" id="{F3289DAB-89C0-2446-A69D-C23CEC30861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8" y="4771896"/>
                  <a:ext cx="712761" cy="676511"/>
                </a:xfrm>
                <a:prstGeom prst="rect">
                  <a:avLst/>
                </a:prstGeom>
              </p:spPr>
            </p:pic>
          </p:grpSp>
        </p:grpSp>
        <p:pic>
          <p:nvPicPr>
            <p:cNvPr id="120" name="Graphic 119" descr="Germ with solid fill">
              <a:extLst>
                <a:ext uri="{FF2B5EF4-FFF2-40B4-BE49-F238E27FC236}">
                  <a16:creationId xmlns:a16="http://schemas.microsoft.com/office/drawing/2014/main" id="{C9DBE40E-578D-854F-BEF6-CE84A1C094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4625" y="2511154"/>
              <a:ext cx="372486" cy="357610"/>
            </a:xfrm>
            <a:prstGeom prst="rect">
              <a:avLst/>
            </a:prstGeom>
          </p:spPr>
        </p:pic>
        <p:pic>
          <p:nvPicPr>
            <p:cNvPr id="121" name="Graphic 120" descr="Germ with solid fill">
              <a:extLst>
                <a:ext uri="{FF2B5EF4-FFF2-40B4-BE49-F238E27FC236}">
                  <a16:creationId xmlns:a16="http://schemas.microsoft.com/office/drawing/2014/main" id="{2324B131-F8D0-ED4E-A71B-A4A545CFCD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659" y="3493904"/>
              <a:ext cx="372486" cy="357610"/>
            </a:xfrm>
            <a:prstGeom prst="rect">
              <a:avLst/>
            </a:prstGeom>
          </p:spPr>
        </p:pic>
      </p:grpSp>
      <p:pic>
        <p:nvPicPr>
          <p:cNvPr id="36" name="Graphic 35" descr="Cough outline">
            <a:extLst>
              <a:ext uri="{FF2B5EF4-FFF2-40B4-BE49-F238E27FC236}">
                <a16:creationId xmlns:a16="http://schemas.microsoft.com/office/drawing/2014/main" id="{DECCDF17-1B70-8044-8E1B-BECA1376C75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743956">
            <a:off x="4054055" y="2811777"/>
            <a:ext cx="517651" cy="481141"/>
          </a:xfrm>
          <a:prstGeom prst="rect">
            <a:avLst/>
          </a:prstGeom>
        </p:spPr>
      </p:pic>
      <p:pic>
        <p:nvPicPr>
          <p:cNvPr id="34" name="Graphic 33" descr="Germ with solid fill">
            <a:extLst>
              <a:ext uri="{FF2B5EF4-FFF2-40B4-BE49-F238E27FC236}">
                <a16:creationId xmlns:a16="http://schemas.microsoft.com/office/drawing/2014/main" id="{564ECB5E-5DC9-1543-8AED-8C6E75BC40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8714" y="2906859"/>
            <a:ext cx="342089" cy="342552"/>
          </a:xfrm>
          <a:prstGeom prst="rect">
            <a:avLst/>
          </a:prstGeom>
        </p:spPr>
      </p:pic>
      <p:pic>
        <p:nvPicPr>
          <p:cNvPr id="37" name="Graphic 36" descr="Germ with solid fill">
            <a:extLst>
              <a:ext uri="{FF2B5EF4-FFF2-40B4-BE49-F238E27FC236}">
                <a16:creationId xmlns:a16="http://schemas.microsoft.com/office/drawing/2014/main" id="{3EC3134E-8370-4A48-9A38-965C24B9F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0117" y="2439221"/>
            <a:ext cx="342089" cy="342552"/>
          </a:xfrm>
          <a:prstGeom prst="rect">
            <a:avLst/>
          </a:prstGeom>
        </p:spPr>
      </p:pic>
      <p:pic>
        <p:nvPicPr>
          <p:cNvPr id="38" name="Graphic 37" descr="Germ with solid fill">
            <a:extLst>
              <a:ext uri="{FF2B5EF4-FFF2-40B4-BE49-F238E27FC236}">
                <a16:creationId xmlns:a16="http://schemas.microsoft.com/office/drawing/2014/main" id="{294E445A-55FF-1F41-BE3B-A178AC107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6946" y="2501049"/>
            <a:ext cx="342089" cy="342552"/>
          </a:xfrm>
          <a:prstGeom prst="rect">
            <a:avLst/>
          </a:prstGeom>
        </p:spPr>
      </p:pic>
      <p:pic>
        <p:nvPicPr>
          <p:cNvPr id="39" name="Graphic 38" descr="Germ with solid fill">
            <a:extLst>
              <a:ext uri="{FF2B5EF4-FFF2-40B4-BE49-F238E27FC236}">
                <a16:creationId xmlns:a16="http://schemas.microsoft.com/office/drawing/2014/main" id="{5B792491-E2B4-B74E-97F8-BDC3500C9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7038" y="2978580"/>
            <a:ext cx="342089" cy="342552"/>
          </a:xfrm>
          <a:prstGeom prst="rect">
            <a:avLst/>
          </a:prstGeom>
        </p:spPr>
      </p:pic>
      <p:pic>
        <p:nvPicPr>
          <p:cNvPr id="40" name="Graphic 39" descr="Germ with solid fill">
            <a:extLst>
              <a:ext uri="{FF2B5EF4-FFF2-40B4-BE49-F238E27FC236}">
                <a16:creationId xmlns:a16="http://schemas.microsoft.com/office/drawing/2014/main" id="{3F83159E-8012-7143-AE5D-63A7B47B96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6581" y="3174453"/>
            <a:ext cx="342089" cy="342553"/>
          </a:xfrm>
          <a:prstGeom prst="rect">
            <a:avLst/>
          </a:prstGeom>
        </p:spPr>
      </p:pic>
      <p:pic>
        <p:nvPicPr>
          <p:cNvPr id="41" name="Graphic 40" descr="Germ with solid fill">
            <a:extLst>
              <a:ext uri="{FF2B5EF4-FFF2-40B4-BE49-F238E27FC236}">
                <a16:creationId xmlns:a16="http://schemas.microsoft.com/office/drawing/2014/main" id="{4DB1E5FF-69EC-9140-A60E-6B35AC2DD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579" y="2721558"/>
            <a:ext cx="342089" cy="342553"/>
          </a:xfrm>
          <a:prstGeom prst="rect">
            <a:avLst/>
          </a:prstGeom>
        </p:spPr>
      </p:pic>
      <p:pic>
        <p:nvPicPr>
          <p:cNvPr id="42" name="Graphic 41" descr="Germ with solid fill">
            <a:extLst>
              <a:ext uri="{FF2B5EF4-FFF2-40B4-BE49-F238E27FC236}">
                <a16:creationId xmlns:a16="http://schemas.microsoft.com/office/drawing/2014/main" id="{D62A789F-9592-CA4D-B3D9-FCFB3E27AC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85" y="2990714"/>
            <a:ext cx="342089" cy="342553"/>
          </a:xfrm>
          <a:prstGeom prst="rect">
            <a:avLst/>
          </a:prstGeom>
        </p:spPr>
      </p:pic>
      <p:pic>
        <p:nvPicPr>
          <p:cNvPr id="43" name="Graphic 42" descr="Germ with solid fill">
            <a:extLst>
              <a:ext uri="{FF2B5EF4-FFF2-40B4-BE49-F238E27FC236}">
                <a16:creationId xmlns:a16="http://schemas.microsoft.com/office/drawing/2014/main" id="{65C90336-4C45-1D40-A49C-CD8E0C1DD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069" y="3349285"/>
            <a:ext cx="342089" cy="342553"/>
          </a:xfrm>
          <a:prstGeom prst="rect">
            <a:avLst/>
          </a:prstGeom>
        </p:spPr>
      </p:pic>
      <p:grpSp>
        <p:nvGrpSpPr>
          <p:cNvPr id="2" name="Group 1">
            <a:extLst>
              <a:ext uri="{FF2B5EF4-FFF2-40B4-BE49-F238E27FC236}">
                <a16:creationId xmlns:a16="http://schemas.microsoft.com/office/drawing/2014/main" id="{16B9469A-4911-91FD-0EAB-337B40DBDEDC}"/>
              </a:ext>
            </a:extLst>
          </p:cNvPr>
          <p:cNvGrpSpPr/>
          <p:nvPr/>
        </p:nvGrpSpPr>
        <p:grpSpPr>
          <a:xfrm>
            <a:off x="3519903" y="3161477"/>
            <a:ext cx="914400" cy="914400"/>
            <a:chOff x="65200" y="909486"/>
            <a:chExt cx="914400" cy="914400"/>
          </a:xfrm>
        </p:grpSpPr>
        <p:pic>
          <p:nvPicPr>
            <p:cNvPr id="3" name="Graphic 2" descr="Thermometer outline">
              <a:extLst>
                <a:ext uri="{FF2B5EF4-FFF2-40B4-BE49-F238E27FC236}">
                  <a16:creationId xmlns:a16="http://schemas.microsoft.com/office/drawing/2014/main" id="{9EB03C68-EE94-A0C7-D6CE-277BA2119A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 name="Oval 3">
              <a:extLst>
                <a:ext uri="{FF2B5EF4-FFF2-40B4-BE49-F238E27FC236}">
                  <a16:creationId xmlns:a16="http://schemas.microsoft.com/office/drawing/2014/main" id="{FA70BCB9-8AAE-72DD-C604-3104B71793B5}"/>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F9A72B-3226-1798-7C28-1B767E02A078}"/>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CF09F2-FE0E-CB04-7CE1-DA269F25AF5C}"/>
                  </a:ext>
                </a:extLst>
              </p:cNvPr>
              <p:cNvSpPr txBox="1"/>
              <p:nvPr/>
            </p:nvSpPr>
            <p:spPr>
              <a:xfrm>
                <a:off x="3552976" y="3624567"/>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a:solidFill>
                            <a:srgbClr val="C00000"/>
                          </a:solidFill>
                          <a:latin typeface="Cambria Math" panose="02040503050406030204" pitchFamily="18" charset="0"/>
                          <a:ea typeface="Cambria Math" panose="02040503050406030204" pitchFamily="18" charset="0"/>
                        </a:rPr>
                        <m:t>𝜷</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6" name="TextBox 5">
                <a:extLst>
                  <a:ext uri="{FF2B5EF4-FFF2-40B4-BE49-F238E27FC236}">
                    <a16:creationId xmlns:a16="http://schemas.microsoft.com/office/drawing/2014/main" id="{DACF09F2-FE0E-CB04-7CE1-DA269F25AF5C}"/>
                  </a:ext>
                </a:extLst>
              </p:cNvPr>
              <p:cNvSpPr txBox="1">
                <a:spLocks noRot="1" noChangeAspect="1" noMove="1" noResize="1" noEditPoints="1" noAdjustHandles="1" noChangeArrowheads="1" noChangeShapeType="1" noTextEdit="1"/>
              </p:cNvSpPr>
              <p:nvPr/>
            </p:nvSpPr>
            <p:spPr>
              <a:xfrm>
                <a:off x="3552976" y="3624567"/>
                <a:ext cx="1651050" cy="707886"/>
              </a:xfrm>
              <a:prstGeom prst="rect">
                <a:avLst/>
              </a:prstGeom>
              <a:blipFill>
                <a:blip r:embed="rId10"/>
                <a:stretch>
                  <a:fillRect b="-1052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E16069A-4F57-34EE-1B5A-EE6C1EC86F69}"/>
              </a:ext>
            </a:extLst>
          </p:cNvPr>
          <p:cNvSpPr txBox="1">
            <a:spLocks/>
          </p:cNvSpPr>
          <p:nvPr/>
        </p:nvSpPr>
        <p:spPr>
          <a:xfrm>
            <a:off x="336558" y="339087"/>
            <a:ext cx="4882093" cy="1100990"/>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A virus will evolve to </a:t>
            </a:r>
            <a:r>
              <a:rPr lang="en-US" sz="3000" b="1" dirty="0">
                <a:solidFill>
                  <a:srgbClr val="C00000"/>
                </a:solidFill>
                <a:latin typeface="+mn-lt"/>
              </a:rPr>
              <a:t>maximize</a:t>
            </a:r>
            <a:r>
              <a:rPr lang="en-US" sz="3000" dirty="0">
                <a:latin typeface="+mn-lt"/>
              </a:rPr>
              <a:t> its capacity for </a:t>
            </a:r>
            <a:r>
              <a:rPr lang="en-US" sz="3000" b="1" dirty="0">
                <a:solidFill>
                  <a:srgbClr val="C00000"/>
                </a:solidFill>
                <a:latin typeface="+mn-lt"/>
              </a:rPr>
              <a:t>between-host infections</a:t>
            </a:r>
            <a:r>
              <a:rPr lang="en-US" sz="3000" dirty="0">
                <a:latin typeface="+mn-lt"/>
              </a:rPr>
              <a:t> (R</a:t>
            </a:r>
            <a:r>
              <a:rPr lang="en-US" sz="3000" baseline="-25000" dirty="0">
                <a:latin typeface="+mn-lt"/>
              </a:rPr>
              <a:t>0</a:t>
            </a:r>
            <a:r>
              <a:rPr lang="en-US" sz="3000" dirty="0">
                <a:latin typeface="+mn-lt"/>
              </a:rPr>
              <a:t>).</a:t>
            </a:r>
            <a:endParaRPr lang="en-US" sz="3000" i="1" dirty="0">
              <a:latin typeface="+mn-lt"/>
            </a:endParaRPr>
          </a:p>
        </p:txBody>
      </p:sp>
      <p:sp>
        <p:nvSpPr>
          <p:cNvPr id="8" name="TextBox 7">
            <a:extLst>
              <a:ext uri="{FF2B5EF4-FFF2-40B4-BE49-F238E27FC236}">
                <a16:creationId xmlns:a16="http://schemas.microsoft.com/office/drawing/2014/main" id="{2B14F44D-C900-CF94-6AF2-9E1B28F8D6DB}"/>
              </a:ext>
            </a:extLst>
          </p:cNvPr>
          <p:cNvSpPr txBox="1"/>
          <p:nvPr/>
        </p:nvSpPr>
        <p:spPr>
          <a:xfrm>
            <a:off x="336559" y="4946781"/>
            <a:ext cx="5462996" cy="1477328"/>
          </a:xfrm>
          <a:prstGeom prst="rect">
            <a:avLst/>
          </a:prstGeom>
          <a:noFill/>
        </p:spPr>
        <p:txBody>
          <a:bodyPr wrap="square">
            <a:spAutoFit/>
          </a:bodyPr>
          <a:lstStyle/>
          <a:p>
            <a:r>
              <a:rPr lang="en-US" sz="3000" dirty="0"/>
              <a:t>Mechanisms that promote </a:t>
            </a:r>
            <a:r>
              <a:rPr lang="en-US" sz="3000" b="1" dirty="0">
                <a:solidFill>
                  <a:srgbClr val="C00000"/>
                </a:solidFill>
              </a:rPr>
              <a:t>transmission</a:t>
            </a:r>
            <a:r>
              <a:rPr lang="en-US" sz="3000" dirty="0"/>
              <a:t> may also enhance </a:t>
            </a:r>
            <a:r>
              <a:rPr lang="en-US" sz="3000" b="1" dirty="0">
                <a:solidFill>
                  <a:srgbClr val="C00000"/>
                </a:solidFill>
              </a:rPr>
              <a:t>virulence</a:t>
            </a:r>
            <a:r>
              <a:rPr lang="en-US" sz="3000" dirty="0"/>
              <a:t> to the host.</a:t>
            </a:r>
          </a:p>
        </p:txBody>
      </p:sp>
      <p:grpSp>
        <p:nvGrpSpPr>
          <p:cNvPr id="9" name="Group 8">
            <a:extLst>
              <a:ext uri="{FF2B5EF4-FFF2-40B4-BE49-F238E27FC236}">
                <a16:creationId xmlns:a16="http://schemas.microsoft.com/office/drawing/2014/main" id="{CDCC23A2-02DA-4FC3-D218-E90F7A45687C}"/>
              </a:ext>
            </a:extLst>
          </p:cNvPr>
          <p:cNvGrpSpPr/>
          <p:nvPr/>
        </p:nvGrpSpPr>
        <p:grpSpPr>
          <a:xfrm>
            <a:off x="1254674" y="1808974"/>
            <a:ext cx="914400" cy="914400"/>
            <a:chOff x="65200" y="909486"/>
            <a:chExt cx="914400" cy="914400"/>
          </a:xfrm>
        </p:grpSpPr>
        <p:pic>
          <p:nvPicPr>
            <p:cNvPr id="10" name="Graphic 9" descr="Thermometer outline">
              <a:extLst>
                <a:ext uri="{FF2B5EF4-FFF2-40B4-BE49-F238E27FC236}">
                  <a16:creationId xmlns:a16="http://schemas.microsoft.com/office/drawing/2014/main" id="{4F1B05FD-0646-919F-F34B-4EDAFCCBAD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11" name="Oval 10">
              <a:extLst>
                <a:ext uri="{FF2B5EF4-FFF2-40B4-BE49-F238E27FC236}">
                  <a16:creationId xmlns:a16="http://schemas.microsoft.com/office/drawing/2014/main" id="{6DF59F74-D1F6-FEB9-4774-CD19CF8CA24B}"/>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A1811D-2416-AA79-ACC7-477B1CE3DDC9}"/>
                </a:ext>
              </a:extLst>
            </p:cNvPr>
            <p:cNvSpPr/>
            <p:nvPr/>
          </p:nvSpPr>
          <p:spPr>
            <a:xfrm flipH="1">
              <a:off x="508737" y="1047768"/>
              <a:ext cx="45719" cy="533250"/>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2079573-58D1-83DF-1602-F619204D51F4}"/>
                  </a:ext>
                </a:extLst>
              </p:cNvPr>
              <p:cNvSpPr txBox="1"/>
              <p:nvPr/>
            </p:nvSpPr>
            <p:spPr>
              <a:xfrm>
                <a:off x="163473" y="1737393"/>
                <a:ext cx="1651050" cy="707886"/>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2200" b="1" i="1">
                          <a:solidFill>
                            <a:srgbClr val="C00000"/>
                          </a:solidFill>
                          <a:latin typeface="Cambria Math" panose="02040503050406030204" pitchFamily="18" charset="0"/>
                        </a:rPr>
                        <m:t>𝜶</m:t>
                      </m:r>
                    </m:oMath>
                  </m:oMathPara>
                </a14:m>
                <a:endParaRPr lang="en-US" sz="2200" dirty="0">
                  <a:solidFill>
                    <a:srgbClr val="C00000"/>
                  </a:solidFill>
                  <a:latin typeface="Arial" panose="020B0604020202020204" pitchFamily="34" charset="0"/>
                  <a:cs typeface="Arial" panose="020B0604020202020204" pitchFamily="34" charset="0"/>
                </a:endParaRP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14" name="TextBox 13">
                <a:extLst>
                  <a:ext uri="{FF2B5EF4-FFF2-40B4-BE49-F238E27FC236}">
                    <a16:creationId xmlns:a16="http://schemas.microsoft.com/office/drawing/2014/main" id="{C2079573-58D1-83DF-1602-F619204D51F4}"/>
                  </a:ext>
                </a:extLst>
              </p:cNvPr>
              <p:cNvSpPr txBox="1">
                <a:spLocks noRot="1" noChangeAspect="1" noMove="1" noResize="1" noEditPoints="1" noAdjustHandles="1" noChangeArrowheads="1" noChangeShapeType="1" noTextEdit="1"/>
              </p:cNvSpPr>
              <p:nvPr/>
            </p:nvSpPr>
            <p:spPr>
              <a:xfrm>
                <a:off x="163473" y="1737393"/>
                <a:ext cx="1651050" cy="707886"/>
              </a:xfrm>
              <a:prstGeom prst="rect">
                <a:avLst/>
              </a:prstGeom>
              <a:blipFill>
                <a:blip r:embed="rId11"/>
                <a:stretch>
                  <a:fillRect b="-12281"/>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114E4AFC-C763-DAAD-5031-46E7013B35D4}"/>
              </a:ext>
            </a:extLst>
          </p:cNvPr>
          <p:cNvSpPr txBox="1">
            <a:spLocks/>
          </p:cNvSpPr>
          <p:nvPr/>
        </p:nvSpPr>
        <p:spPr>
          <a:xfrm>
            <a:off x="7199336" y="408654"/>
            <a:ext cx="4658714" cy="1016298"/>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3000" b="1" dirty="0">
                <a:solidFill>
                  <a:srgbClr val="C00000"/>
                </a:solidFill>
                <a:latin typeface="+mn-lt"/>
              </a:rPr>
              <a:t>Bats</a:t>
            </a:r>
            <a:r>
              <a:rPr lang="en-US" sz="3000" dirty="0">
                <a:latin typeface="+mn-lt"/>
              </a:rPr>
              <a:t> accrue </a:t>
            </a:r>
            <a:r>
              <a:rPr lang="en-US" sz="3000" b="1" dirty="0">
                <a:solidFill>
                  <a:srgbClr val="C00000"/>
                </a:solidFill>
                <a:latin typeface="+mn-lt"/>
              </a:rPr>
              <a:t>less virulence </a:t>
            </a:r>
            <a:r>
              <a:rPr lang="en-US" sz="3000" dirty="0">
                <a:latin typeface="+mn-lt"/>
              </a:rPr>
              <a:t>for a given level of transmission.</a:t>
            </a:r>
            <a:endParaRPr lang="en-US" sz="3000" i="1" dirty="0">
              <a:latin typeface="+mn-lt"/>
            </a:endParaRPr>
          </a:p>
        </p:txBody>
      </p:sp>
      <p:grpSp>
        <p:nvGrpSpPr>
          <p:cNvPr id="15" name="Group 14">
            <a:extLst>
              <a:ext uri="{FF2B5EF4-FFF2-40B4-BE49-F238E27FC236}">
                <a16:creationId xmlns:a16="http://schemas.microsoft.com/office/drawing/2014/main" id="{85D72BAE-00E8-8F72-400B-3A06F2F5D564}"/>
              </a:ext>
            </a:extLst>
          </p:cNvPr>
          <p:cNvGrpSpPr/>
          <p:nvPr/>
        </p:nvGrpSpPr>
        <p:grpSpPr>
          <a:xfrm rot="6770392">
            <a:off x="8841238" y="3060144"/>
            <a:ext cx="1138081" cy="1283095"/>
            <a:chOff x="3157310" y="4355363"/>
            <a:chExt cx="1056290" cy="1131628"/>
          </a:xfrm>
        </p:grpSpPr>
        <p:grpSp>
          <p:nvGrpSpPr>
            <p:cNvPr id="16" name="Group 15">
              <a:extLst>
                <a:ext uri="{FF2B5EF4-FFF2-40B4-BE49-F238E27FC236}">
                  <a16:creationId xmlns:a16="http://schemas.microsoft.com/office/drawing/2014/main" id="{8EDD96A3-2F54-3ADD-C1F3-E4E4F9A6955D}"/>
                </a:ext>
              </a:extLst>
            </p:cNvPr>
            <p:cNvGrpSpPr/>
            <p:nvPr/>
          </p:nvGrpSpPr>
          <p:grpSpPr>
            <a:xfrm rot="507068">
              <a:off x="3157310" y="4355363"/>
              <a:ext cx="1056290" cy="1131628"/>
              <a:chOff x="3537253" y="895580"/>
              <a:chExt cx="1056290" cy="1131628"/>
            </a:xfrm>
          </p:grpSpPr>
          <p:grpSp>
            <p:nvGrpSpPr>
              <p:cNvPr id="19" name="Group 18">
                <a:extLst>
                  <a:ext uri="{FF2B5EF4-FFF2-40B4-BE49-F238E27FC236}">
                    <a16:creationId xmlns:a16="http://schemas.microsoft.com/office/drawing/2014/main" id="{18296808-BD74-3BBF-4C62-046CEE0B97D0}"/>
                  </a:ext>
                </a:extLst>
              </p:cNvPr>
              <p:cNvGrpSpPr/>
              <p:nvPr/>
            </p:nvGrpSpPr>
            <p:grpSpPr>
              <a:xfrm>
                <a:off x="3537253" y="895580"/>
                <a:ext cx="1056290" cy="1131628"/>
                <a:chOff x="3812635" y="3996572"/>
                <a:chExt cx="1756163" cy="1923837"/>
              </a:xfrm>
            </p:grpSpPr>
            <p:pic>
              <p:nvPicPr>
                <p:cNvPr id="21" name="Graphic 20" descr="Cough outline">
                  <a:extLst>
                    <a:ext uri="{FF2B5EF4-FFF2-40B4-BE49-F238E27FC236}">
                      <a16:creationId xmlns:a16="http://schemas.microsoft.com/office/drawing/2014/main" id="{CCC59796-F5D3-464F-D2AB-D0EA5D2C5B2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856037" y="5243899"/>
                  <a:ext cx="712761" cy="676510"/>
                </a:xfrm>
                <a:prstGeom prst="rect">
                  <a:avLst/>
                </a:prstGeom>
              </p:spPr>
            </p:pic>
            <p:pic>
              <p:nvPicPr>
                <p:cNvPr id="22" name="Graphic 21" descr="Cough outline">
                  <a:extLst>
                    <a:ext uri="{FF2B5EF4-FFF2-40B4-BE49-F238E27FC236}">
                      <a16:creationId xmlns:a16="http://schemas.microsoft.com/office/drawing/2014/main" id="{7B5D273E-59E9-FBFB-5B4E-E0471890295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756547" y="4631513"/>
                  <a:ext cx="712761" cy="676510"/>
                </a:xfrm>
                <a:prstGeom prst="rect">
                  <a:avLst/>
                </a:prstGeom>
              </p:spPr>
            </p:pic>
            <p:pic>
              <p:nvPicPr>
                <p:cNvPr id="23" name="Graphic 22" descr="Cough outline">
                  <a:extLst>
                    <a:ext uri="{FF2B5EF4-FFF2-40B4-BE49-F238E27FC236}">
                      <a16:creationId xmlns:a16="http://schemas.microsoft.com/office/drawing/2014/main" id="{E94A640B-A17F-1A7B-D157-D96C7B591787}"/>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621943" y="3996572"/>
                  <a:ext cx="712761" cy="676510"/>
                </a:xfrm>
                <a:prstGeom prst="rect">
                  <a:avLst/>
                </a:prstGeom>
              </p:spPr>
            </p:pic>
            <p:pic>
              <p:nvPicPr>
                <p:cNvPr id="24" name="Graphic 23" descr="Cough outline">
                  <a:extLst>
                    <a:ext uri="{FF2B5EF4-FFF2-40B4-BE49-F238E27FC236}">
                      <a16:creationId xmlns:a16="http://schemas.microsoft.com/office/drawing/2014/main" id="{D4A4B2B6-8D0D-5988-1E44-8B0574A078F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221575" y="4363221"/>
                  <a:ext cx="712761" cy="676510"/>
                </a:xfrm>
                <a:prstGeom prst="rect">
                  <a:avLst/>
                </a:prstGeom>
              </p:spPr>
            </p:pic>
            <p:pic>
              <p:nvPicPr>
                <p:cNvPr id="25" name="Graphic 24" descr="Cough outline">
                  <a:extLst>
                    <a:ext uri="{FF2B5EF4-FFF2-40B4-BE49-F238E27FC236}">
                      <a16:creationId xmlns:a16="http://schemas.microsoft.com/office/drawing/2014/main" id="{022C7E1C-F8C4-95AB-F71C-26B969F305C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4322506" y="4998163"/>
                  <a:ext cx="712761" cy="676510"/>
                </a:xfrm>
                <a:prstGeom prst="rect">
                  <a:avLst/>
                </a:prstGeom>
              </p:spPr>
            </p:pic>
            <p:pic>
              <p:nvPicPr>
                <p:cNvPr id="26" name="Graphic 25" descr="Cough outline">
                  <a:extLst>
                    <a:ext uri="{FF2B5EF4-FFF2-40B4-BE49-F238E27FC236}">
                      <a16:creationId xmlns:a16="http://schemas.microsoft.com/office/drawing/2014/main" id="{BFBD1D9C-D1FC-0BDF-0B9C-C20C0E8AD38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92355" t="70722" r="-1876" b="20241"/>
                <a:stretch/>
              </p:blipFill>
              <p:spPr>
                <a:xfrm rot="20061264">
                  <a:off x="3812635" y="4771878"/>
                  <a:ext cx="712761" cy="676510"/>
                </a:xfrm>
                <a:prstGeom prst="rect">
                  <a:avLst/>
                </a:prstGeom>
              </p:spPr>
            </p:pic>
          </p:grpSp>
          <p:pic>
            <p:nvPicPr>
              <p:cNvPr id="20" name="Graphic 19" descr="Germ with solid fill">
                <a:extLst>
                  <a:ext uri="{FF2B5EF4-FFF2-40B4-BE49-F238E27FC236}">
                    <a16:creationId xmlns:a16="http://schemas.microsoft.com/office/drawing/2014/main" id="{73CA1338-608C-8B7A-F3C2-4739349530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96052" y="1336311"/>
                <a:ext cx="301376" cy="301376"/>
              </a:xfrm>
              <a:prstGeom prst="rect">
                <a:avLst/>
              </a:prstGeom>
            </p:spPr>
          </p:pic>
        </p:grpSp>
        <p:pic>
          <p:nvPicPr>
            <p:cNvPr id="17" name="Graphic 16" descr="Germ with solid fill">
              <a:extLst>
                <a:ext uri="{FF2B5EF4-FFF2-40B4-BE49-F238E27FC236}">
                  <a16:creationId xmlns:a16="http://schemas.microsoft.com/office/drawing/2014/main" id="{D52B325D-8C0B-2DB2-3696-918FE6007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3810" y="4527935"/>
              <a:ext cx="301376" cy="301376"/>
            </a:xfrm>
            <a:prstGeom prst="rect">
              <a:avLst/>
            </a:prstGeom>
          </p:spPr>
        </p:pic>
        <p:pic>
          <p:nvPicPr>
            <p:cNvPr id="18" name="Graphic 17" descr="Germ with solid fill">
              <a:extLst>
                <a:ext uri="{FF2B5EF4-FFF2-40B4-BE49-F238E27FC236}">
                  <a16:creationId xmlns:a16="http://schemas.microsoft.com/office/drawing/2014/main" id="{345D2B8F-D68C-15B5-8A85-7DA060D50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49328" y="4973174"/>
              <a:ext cx="301376" cy="301376"/>
            </a:xfrm>
            <a:prstGeom prst="rect">
              <a:avLst/>
            </a:prstGeom>
          </p:spPr>
        </p:pic>
      </p:grpSp>
      <p:pic>
        <p:nvPicPr>
          <p:cNvPr id="27" name="Picture 14" descr="Bat,Silhouette,Monochrome Photography PNG Clipart - Royalty Free SVG / PNG">
            <a:extLst>
              <a:ext uri="{FF2B5EF4-FFF2-40B4-BE49-F238E27FC236}">
                <a16:creationId xmlns:a16="http://schemas.microsoft.com/office/drawing/2014/main" id="{B79BF8C7-EC62-7FAA-7F67-D10D08EBD2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589325">
            <a:off x="7927081" y="1295982"/>
            <a:ext cx="3937873" cy="182029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7BE75455-87C0-5DDF-CCA8-579781272E75}"/>
              </a:ext>
            </a:extLst>
          </p:cNvPr>
          <p:cNvGrpSpPr/>
          <p:nvPr/>
        </p:nvGrpSpPr>
        <p:grpSpPr>
          <a:xfrm>
            <a:off x="9718205" y="3037870"/>
            <a:ext cx="914400" cy="914400"/>
            <a:chOff x="65200" y="909486"/>
            <a:chExt cx="914400" cy="914400"/>
          </a:xfrm>
        </p:grpSpPr>
        <p:pic>
          <p:nvPicPr>
            <p:cNvPr id="29" name="Graphic 28" descr="Thermometer outline">
              <a:extLst>
                <a:ext uri="{FF2B5EF4-FFF2-40B4-BE49-F238E27FC236}">
                  <a16:creationId xmlns:a16="http://schemas.microsoft.com/office/drawing/2014/main" id="{3D28C483-2905-0BAB-C22B-EF2FA86117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30" name="Oval 29">
              <a:extLst>
                <a:ext uri="{FF2B5EF4-FFF2-40B4-BE49-F238E27FC236}">
                  <a16:creationId xmlns:a16="http://schemas.microsoft.com/office/drawing/2014/main" id="{249627CD-8A45-0F9E-78D9-CA501A5B0090}"/>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2051D86-68FA-78C8-E04E-3829313CBABA}"/>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5502E79-F7E7-0322-26A6-66FEB8850CF2}"/>
                  </a:ext>
                </a:extLst>
              </p:cNvPr>
              <p:cNvSpPr txBox="1"/>
              <p:nvPr/>
            </p:nvSpPr>
            <p:spPr>
              <a:xfrm>
                <a:off x="9896017" y="3527960"/>
                <a:ext cx="165105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𝜷</m:t>
                      </m:r>
                      <m:r>
                        <a:rPr lang="en-US" sz="2200" b="1" i="1" smtClean="0">
                          <a:solidFill>
                            <a:srgbClr val="C00000"/>
                          </a:solidFill>
                          <a:latin typeface="Cambria Math" panose="02040503050406030204" pitchFamily="18" charset="0"/>
                          <a:ea typeface="Cambria Math" panose="02040503050406030204" pitchFamily="18" charset="0"/>
                        </a:rPr>
                        <m:t>(</m:t>
                      </m:r>
                      <m:sSup>
                        <m:sSupPr>
                          <m:ctrlPr>
                            <a:rPr lang="en-US" sz="2200" b="1" i="1">
                              <a:solidFill>
                                <a:srgbClr val="C00000"/>
                              </a:solidFill>
                              <a:latin typeface="Cambria Math" panose="02040503050406030204" pitchFamily="18" charset="0"/>
                              <a:ea typeface="Cambria Math" panose="02040503050406030204" pitchFamily="18" charset="0"/>
                            </a:rPr>
                          </m:ctrlPr>
                        </m:sSupPr>
                        <m:e>
                          <m:r>
                            <a:rPr lang="en-US" sz="2200" b="1" i="1">
                              <a:solidFill>
                                <a:srgbClr val="C00000"/>
                              </a:solidFill>
                              <a:latin typeface="Cambria Math" panose="02040503050406030204" pitchFamily="18" charset="0"/>
                              <a:ea typeface="Cambria Math" panose="02040503050406030204" pitchFamily="18" charset="0"/>
                            </a:rPr>
                            <m:t>𝒓</m:t>
                          </m:r>
                        </m:e>
                        <m:sup>
                          <m:r>
                            <a:rPr lang="en-US" sz="2200" b="1" i="1">
                              <a:solidFill>
                                <a:srgbClr val="C00000"/>
                              </a:solidFill>
                              <a:latin typeface="Cambria Math" panose="02040503050406030204" pitchFamily="18" charset="0"/>
                              <a:ea typeface="Cambria Math" panose="02040503050406030204" pitchFamily="18" charset="0"/>
                            </a:rPr>
                            <m:t>∗</m:t>
                          </m:r>
                        </m:sup>
                      </m:sSup>
                      <m:r>
                        <a:rPr lang="en-US" sz="2200" b="1" i="1" smtClean="0">
                          <a:solidFill>
                            <a:srgbClr val="C00000"/>
                          </a:solidFill>
                          <a:latin typeface="Cambria Math" panose="02040503050406030204" pitchFamily="18" charset="0"/>
                          <a:ea typeface="Cambria Math" panose="02040503050406030204" pitchFamily="18" charset="0"/>
                        </a:rPr>
                        <m:t>)</m:t>
                      </m:r>
                    </m:oMath>
                  </m:oMathPara>
                </a14:m>
                <a:endParaRPr lang="en-US" sz="2200" b="1" dirty="0">
                  <a:solidFill>
                    <a:srgbClr val="C00000"/>
                  </a:solidFill>
                  <a:latin typeface="Arial" panose="020B0604020202020204" pitchFamily="34" charset="0"/>
                  <a:ea typeface="Cambria Math" panose="02040503050406030204" pitchFamily="18" charset="0"/>
                </a:endParaRPr>
              </a:p>
              <a:p>
                <a:pPr algn="ctr"/>
                <a:r>
                  <a:rPr lang="en-US" dirty="0">
                    <a:solidFill>
                      <a:srgbClr val="C00000"/>
                    </a:solidFill>
                    <a:latin typeface="Arial" panose="020B0604020202020204" pitchFamily="34" charset="0"/>
                    <a:cs typeface="Arial" panose="020B0604020202020204" pitchFamily="34" charset="0"/>
                  </a:rPr>
                  <a:t>transmission</a:t>
                </a:r>
              </a:p>
            </p:txBody>
          </p:sp>
        </mc:Choice>
        <mc:Fallback xmlns="">
          <p:sp>
            <p:nvSpPr>
              <p:cNvPr id="32" name="TextBox 31">
                <a:extLst>
                  <a:ext uri="{FF2B5EF4-FFF2-40B4-BE49-F238E27FC236}">
                    <a16:creationId xmlns:a16="http://schemas.microsoft.com/office/drawing/2014/main" id="{55502E79-F7E7-0322-26A6-66FEB8850CF2}"/>
                  </a:ext>
                </a:extLst>
              </p:cNvPr>
              <p:cNvSpPr txBox="1">
                <a:spLocks noRot="1" noChangeAspect="1" noMove="1" noResize="1" noEditPoints="1" noAdjustHandles="1" noChangeArrowheads="1" noChangeShapeType="1" noTextEdit="1"/>
              </p:cNvSpPr>
              <p:nvPr/>
            </p:nvSpPr>
            <p:spPr>
              <a:xfrm>
                <a:off x="9896017" y="3527960"/>
                <a:ext cx="1651050" cy="707886"/>
              </a:xfrm>
              <a:prstGeom prst="rect">
                <a:avLst/>
              </a:prstGeom>
              <a:blipFill>
                <a:blip r:embed="rId13"/>
                <a:stretch>
                  <a:fillRect b="-12281"/>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7752AEE4-7833-C2C2-F0B9-683AC37D6928}"/>
              </a:ext>
            </a:extLst>
          </p:cNvPr>
          <p:cNvGrpSpPr/>
          <p:nvPr/>
        </p:nvGrpSpPr>
        <p:grpSpPr>
          <a:xfrm>
            <a:off x="9979916" y="1549080"/>
            <a:ext cx="914400" cy="914400"/>
            <a:chOff x="65200" y="909486"/>
            <a:chExt cx="914400" cy="914400"/>
          </a:xfrm>
        </p:grpSpPr>
        <p:pic>
          <p:nvPicPr>
            <p:cNvPr id="35" name="Graphic 34" descr="Thermometer outline">
              <a:extLst>
                <a:ext uri="{FF2B5EF4-FFF2-40B4-BE49-F238E27FC236}">
                  <a16:creationId xmlns:a16="http://schemas.microsoft.com/office/drawing/2014/main" id="{FF5BE037-AA29-A21A-87BC-4628EAA14F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44" name="Oval 43">
              <a:extLst>
                <a:ext uri="{FF2B5EF4-FFF2-40B4-BE49-F238E27FC236}">
                  <a16:creationId xmlns:a16="http://schemas.microsoft.com/office/drawing/2014/main" id="{4F8F30BC-0004-805C-4E24-DD593CE425FB}"/>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3A2ADD6-CA25-B04C-2DF7-C67BE8282D15}"/>
                </a:ext>
              </a:extLst>
            </p:cNvPr>
            <p:cNvSpPr/>
            <p:nvPr/>
          </p:nvSpPr>
          <p:spPr>
            <a:xfrm>
              <a:off x="507262" y="1326332"/>
              <a:ext cx="45719" cy="254685"/>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643E0AF-6DC9-DE93-CEB4-14331BD87656}"/>
                  </a:ext>
                </a:extLst>
              </p:cNvPr>
              <p:cNvSpPr txBox="1"/>
              <p:nvPr/>
            </p:nvSpPr>
            <p:spPr>
              <a:xfrm>
                <a:off x="10283119" y="1478941"/>
                <a:ext cx="1651050" cy="707886"/>
              </a:xfrm>
              <a:prstGeom prst="rect">
                <a:avLst/>
              </a:prstGeom>
              <a:noFill/>
            </p:spPr>
            <p:txBody>
              <a:bodyPr wrap="square" rtlCol="0">
                <a:spAutoFit/>
              </a:bodyPr>
              <a:lstStyle/>
              <a:p>
                <a:pPr algn="ctr"/>
                <a14:m>
                  <m:oMath xmlns:m="http://schemas.openxmlformats.org/officeDocument/2006/math">
                    <m:r>
                      <a:rPr lang="en-US" sz="2200" b="1" i="1">
                        <a:solidFill>
                          <a:srgbClr val="C00000"/>
                        </a:solidFill>
                        <a:latin typeface="Cambria Math" panose="02040503050406030204" pitchFamily="18" charset="0"/>
                      </a:rPr>
                      <m:t>𝜶</m:t>
                    </m:r>
                  </m:oMath>
                </a14:m>
                <a:r>
                  <a:rPr lang="en-US" sz="2200" dirty="0">
                    <a:solidFill>
                      <a:srgbClr val="C00000"/>
                    </a:solidFill>
                    <a:latin typeface="Arial" panose="020B0604020202020204" pitchFamily="34" charset="0"/>
                    <a:cs typeface="Arial" panose="020B0604020202020204" pitchFamily="34" charset="0"/>
                  </a:rPr>
                  <a:t>(</a:t>
                </a:r>
                <a14:m>
                  <m:oMath xmlns:m="http://schemas.openxmlformats.org/officeDocument/2006/math">
                    <m:sSup>
                      <m:sSupPr>
                        <m:ctrlPr>
                          <a:rPr lang="en-US" sz="2200" b="1" i="1">
                            <a:solidFill>
                              <a:srgbClr val="C00000"/>
                            </a:solidFill>
                            <a:latin typeface="Cambria Math" panose="02040503050406030204" pitchFamily="18" charset="0"/>
                            <a:ea typeface="Cambria Math" panose="02040503050406030204" pitchFamily="18" charset="0"/>
                          </a:rPr>
                        </m:ctrlPr>
                      </m:sSupPr>
                      <m:e>
                        <m:r>
                          <a:rPr lang="en-US" sz="2200" b="1" i="1">
                            <a:solidFill>
                              <a:srgbClr val="C00000"/>
                            </a:solidFill>
                            <a:latin typeface="Cambria Math" panose="02040503050406030204" pitchFamily="18" charset="0"/>
                            <a:ea typeface="Cambria Math" panose="02040503050406030204" pitchFamily="18" charset="0"/>
                          </a:rPr>
                          <m:t>𝒓</m:t>
                        </m:r>
                      </m:e>
                      <m:sup>
                        <m:r>
                          <a:rPr lang="en-US" sz="2200" b="1" i="1">
                            <a:solidFill>
                              <a:srgbClr val="C00000"/>
                            </a:solidFill>
                            <a:latin typeface="Cambria Math" panose="02040503050406030204" pitchFamily="18" charset="0"/>
                            <a:ea typeface="Cambria Math" panose="02040503050406030204" pitchFamily="18" charset="0"/>
                          </a:rPr>
                          <m:t>∗</m:t>
                        </m:r>
                      </m:sup>
                    </m:sSup>
                  </m:oMath>
                </a14:m>
                <a:r>
                  <a:rPr lang="en-US" sz="2200" dirty="0">
                    <a:solidFill>
                      <a:srgbClr val="C00000"/>
                    </a:solidFill>
                    <a:latin typeface="Arial" panose="020B0604020202020204" pitchFamily="34" charset="0"/>
                    <a:cs typeface="Arial" panose="020B0604020202020204" pitchFamily="34" charset="0"/>
                  </a:rPr>
                  <a:t>)</a:t>
                </a:r>
              </a:p>
              <a:p>
                <a:pPr algn="ctr"/>
                <a:r>
                  <a:rPr lang="en-US" dirty="0">
                    <a:solidFill>
                      <a:srgbClr val="C00000"/>
                    </a:solidFill>
                    <a:latin typeface="Arial" panose="020B0604020202020204" pitchFamily="34" charset="0"/>
                    <a:cs typeface="Arial" panose="020B0604020202020204" pitchFamily="34" charset="0"/>
                  </a:rPr>
                  <a:t>virulence</a:t>
                </a:r>
              </a:p>
            </p:txBody>
          </p:sp>
        </mc:Choice>
        <mc:Fallback xmlns="">
          <p:sp>
            <p:nvSpPr>
              <p:cNvPr id="46" name="TextBox 45">
                <a:extLst>
                  <a:ext uri="{FF2B5EF4-FFF2-40B4-BE49-F238E27FC236}">
                    <a16:creationId xmlns:a16="http://schemas.microsoft.com/office/drawing/2014/main" id="{1643E0AF-6DC9-DE93-CEB4-14331BD87656}"/>
                  </a:ext>
                </a:extLst>
              </p:cNvPr>
              <p:cNvSpPr txBox="1">
                <a:spLocks noRot="1" noChangeAspect="1" noMove="1" noResize="1" noEditPoints="1" noAdjustHandles="1" noChangeArrowheads="1" noChangeShapeType="1" noTextEdit="1"/>
              </p:cNvSpPr>
              <p:nvPr/>
            </p:nvSpPr>
            <p:spPr>
              <a:xfrm>
                <a:off x="10283119" y="1478941"/>
                <a:ext cx="1651050" cy="707886"/>
              </a:xfrm>
              <a:prstGeom prst="rect">
                <a:avLst/>
              </a:prstGeom>
              <a:blipFill>
                <a:blip r:embed="rId14"/>
                <a:stretch>
                  <a:fillRect t="-5263" b="-12281"/>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05FCACB9-ABFA-8EE3-CF08-C60D541AF58C}"/>
              </a:ext>
            </a:extLst>
          </p:cNvPr>
          <p:cNvSpPr txBox="1"/>
          <p:nvPr/>
        </p:nvSpPr>
        <p:spPr>
          <a:xfrm>
            <a:off x="8421107" y="6488668"/>
            <a:ext cx="3724024" cy="369332"/>
          </a:xfrm>
          <a:prstGeom prst="rect">
            <a:avLst/>
          </a:prstGeom>
          <a:solidFill>
            <a:schemeClr val="bg1"/>
          </a:solidFill>
        </p:spPr>
        <p:txBody>
          <a:bodyPr wrap="square" rtlCol="0">
            <a:spAutoFit/>
          </a:bodyPr>
          <a:lstStyle/>
          <a:p>
            <a:r>
              <a:rPr lang="en-US" dirty="0">
                <a:cs typeface="Franklin Gothic Medium"/>
              </a:rPr>
              <a:t>Brook et al. In Revision. </a:t>
            </a:r>
            <a:r>
              <a:rPr lang="en-US" i="1" dirty="0" err="1">
                <a:cs typeface="Franklin Gothic Medium"/>
              </a:rPr>
              <a:t>PLoS</a:t>
            </a:r>
            <a:r>
              <a:rPr lang="en-US" i="1" dirty="0">
                <a:cs typeface="Franklin Gothic Medium"/>
              </a:rPr>
              <a:t> Biology.</a:t>
            </a:r>
          </a:p>
        </p:txBody>
      </p:sp>
      <p:sp>
        <p:nvSpPr>
          <p:cNvPr id="48" name="Rectangle 47">
            <a:extLst>
              <a:ext uri="{FF2B5EF4-FFF2-40B4-BE49-F238E27FC236}">
                <a16:creationId xmlns:a16="http://schemas.microsoft.com/office/drawing/2014/main" id="{CB4EAB33-8C63-9D7E-D0E2-762E762583AD}"/>
              </a:ext>
            </a:extLst>
          </p:cNvPr>
          <p:cNvSpPr/>
          <p:nvPr/>
        </p:nvSpPr>
        <p:spPr>
          <a:xfrm>
            <a:off x="1" y="0"/>
            <a:ext cx="6313404" cy="6844961"/>
          </a:xfrm>
          <a:prstGeom prst="rect">
            <a:avLst/>
          </a:prstGeom>
          <a:solidFill>
            <a:srgbClr val="767171">
              <a:alpha val="7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A6BCC479-38B5-9B68-E79C-A96395688921}"/>
              </a:ext>
            </a:extLst>
          </p:cNvPr>
          <p:cNvSpPr txBox="1">
            <a:spLocks/>
          </p:cNvSpPr>
          <p:nvPr/>
        </p:nvSpPr>
        <p:spPr>
          <a:xfrm>
            <a:off x="8568913" y="4962781"/>
            <a:ext cx="3467145" cy="909634"/>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3000" dirty="0">
                <a:latin typeface="+mn-lt"/>
              </a:rPr>
              <a:t>Bat reservoirs may evolve </a:t>
            </a:r>
            <a:r>
              <a:rPr lang="en-US" sz="3000" b="1" dirty="0">
                <a:solidFill>
                  <a:srgbClr val="C00000"/>
                </a:solidFill>
                <a:latin typeface="+mn-lt"/>
              </a:rPr>
              <a:t>virus traits</a:t>
            </a:r>
            <a:r>
              <a:rPr lang="en-US" sz="3000" dirty="0">
                <a:latin typeface="+mn-lt"/>
              </a:rPr>
              <a:t> that cause </a:t>
            </a:r>
            <a:r>
              <a:rPr lang="en-US" sz="3000" b="1" dirty="0">
                <a:solidFill>
                  <a:srgbClr val="C00000"/>
                </a:solidFill>
                <a:latin typeface="+mn-lt"/>
              </a:rPr>
              <a:t>virulence in non-bats</a:t>
            </a:r>
            <a:r>
              <a:rPr lang="en-US" sz="3000" dirty="0">
                <a:latin typeface="+mn-lt"/>
              </a:rPr>
              <a:t>.</a:t>
            </a:r>
            <a:endParaRPr lang="en-US" sz="3000" i="1" dirty="0">
              <a:latin typeface="+mn-lt"/>
            </a:endParaRPr>
          </a:p>
        </p:txBody>
      </p:sp>
      <p:grpSp>
        <p:nvGrpSpPr>
          <p:cNvPr id="50" name="Group 49">
            <a:extLst>
              <a:ext uri="{FF2B5EF4-FFF2-40B4-BE49-F238E27FC236}">
                <a16:creationId xmlns:a16="http://schemas.microsoft.com/office/drawing/2014/main" id="{53F340B3-E337-5E4D-5215-14BCD75C35F8}"/>
              </a:ext>
            </a:extLst>
          </p:cNvPr>
          <p:cNvGrpSpPr/>
          <p:nvPr/>
        </p:nvGrpSpPr>
        <p:grpSpPr>
          <a:xfrm>
            <a:off x="6368646" y="4962781"/>
            <a:ext cx="914400" cy="914400"/>
            <a:chOff x="65200" y="909486"/>
            <a:chExt cx="914400" cy="914400"/>
          </a:xfrm>
        </p:grpSpPr>
        <p:pic>
          <p:nvPicPr>
            <p:cNvPr id="51" name="Graphic 50" descr="Thermometer outline">
              <a:extLst>
                <a:ext uri="{FF2B5EF4-FFF2-40B4-BE49-F238E27FC236}">
                  <a16:creationId xmlns:a16="http://schemas.microsoft.com/office/drawing/2014/main" id="{EC9B2309-4224-1183-4586-4C2A4E580B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00" y="909486"/>
              <a:ext cx="914400" cy="914400"/>
            </a:xfrm>
            <a:prstGeom prst="rect">
              <a:avLst/>
            </a:prstGeom>
          </p:spPr>
        </p:pic>
        <p:sp>
          <p:nvSpPr>
            <p:cNvPr id="52" name="Oval 51">
              <a:extLst>
                <a:ext uri="{FF2B5EF4-FFF2-40B4-BE49-F238E27FC236}">
                  <a16:creationId xmlns:a16="http://schemas.microsoft.com/office/drawing/2014/main" id="{8E67DCE3-CF1F-9E76-04ED-BEA8BBFF78D3}"/>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684E92-2725-A0BD-B10B-2E811801EAF4}"/>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73ED651-675E-C292-075F-13E0335A8E98}"/>
                  </a:ext>
                </a:extLst>
              </p:cNvPr>
              <p:cNvSpPr txBox="1"/>
              <p:nvPr/>
            </p:nvSpPr>
            <p:spPr>
              <a:xfrm>
                <a:off x="7011380" y="4942886"/>
                <a:ext cx="1651050" cy="977062"/>
              </a:xfrm>
              <a:prstGeom prst="rect">
                <a:avLst/>
              </a:prstGeom>
              <a:noFill/>
            </p:spPr>
            <p:txBody>
              <a:bodyPr wrap="square" rtlCol="0">
                <a:spAutoFit/>
              </a:bodyPr>
              <a:lstStyle/>
              <a:p>
                <a14:m>
                  <m:oMath xmlns:m="http://schemas.openxmlformats.org/officeDocument/2006/math">
                    <m:sSup>
                      <m:sSupPr>
                        <m:ctrlPr>
                          <a:rPr lang="en-US" sz="2200" b="1" i="1" smtClean="0">
                            <a:solidFill>
                              <a:srgbClr val="C00000"/>
                            </a:solidFill>
                            <a:latin typeface="Cambria Math" panose="02040503050406030204" pitchFamily="18" charset="0"/>
                            <a:ea typeface="Cambria Math" panose="02040503050406030204" pitchFamily="18" charset="0"/>
                          </a:rPr>
                        </m:ctrlPr>
                      </m:sSupPr>
                      <m:e>
                        <m:r>
                          <a:rPr lang="en-US" sz="2200" b="1" i="1">
                            <a:solidFill>
                              <a:srgbClr val="C00000"/>
                            </a:solidFill>
                            <a:latin typeface="Cambria Math" panose="02040503050406030204" pitchFamily="18" charset="0"/>
                            <a:ea typeface="Cambria Math" panose="02040503050406030204" pitchFamily="18" charset="0"/>
                          </a:rPr>
                          <m:t>𝒓</m:t>
                        </m:r>
                      </m:e>
                      <m:sup>
                        <m:r>
                          <a:rPr lang="en-US" sz="2200" b="1" i="1" smtClean="0">
                            <a:solidFill>
                              <a:srgbClr val="C00000"/>
                            </a:solidFill>
                            <a:latin typeface="Cambria Math" panose="02040503050406030204" pitchFamily="18" charset="0"/>
                            <a:ea typeface="Cambria Math" panose="02040503050406030204" pitchFamily="18" charset="0"/>
                          </a:rPr>
                          <m:t>∗</m:t>
                        </m:r>
                      </m:sup>
                    </m:sSup>
                  </m:oMath>
                </a14:m>
                <a:r>
                  <a:rPr lang="en-US" dirty="0">
                    <a:solidFill>
                      <a:srgbClr val="C00000"/>
                    </a:solidFill>
                    <a:latin typeface="Arial" panose="020B0604020202020204" pitchFamily="34" charset="0"/>
                    <a:cs typeface="Arial" panose="020B0604020202020204" pitchFamily="34" charset="0"/>
                  </a:rPr>
                  <a:t>within-host virus growth rate</a:t>
                </a:r>
              </a:p>
            </p:txBody>
          </p:sp>
        </mc:Choice>
        <mc:Fallback xmlns="">
          <p:sp>
            <p:nvSpPr>
              <p:cNvPr id="54" name="TextBox 53">
                <a:extLst>
                  <a:ext uri="{FF2B5EF4-FFF2-40B4-BE49-F238E27FC236}">
                    <a16:creationId xmlns:a16="http://schemas.microsoft.com/office/drawing/2014/main" id="{A73ED651-675E-C292-075F-13E0335A8E98}"/>
                  </a:ext>
                </a:extLst>
              </p:cNvPr>
              <p:cNvSpPr txBox="1">
                <a:spLocks noRot="1" noChangeAspect="1" noMove="1" noResize="1" noEditPoints="1" noAdjustHandles="1" noChangeArrowheads="1" noChangeShapeType="1" noTextEdit="1"/>
              </p:cNvSpPr>
              <p:nvPr/>
            </p:nvSpPr>
            <p:spPr>
              <a:xfrm>
                <a:off x="7011380" y="4942886"/>
                <a:ext cx="1651050" cy="977062"/>
              </a:xfrm>
              <a:prstGeom prst="rect">
                <a:avLst/>
              </a:prstGeom>
              <a:blipFill>
                <a:blip r:embed="rId15"/>
                <a:stretch>
                  <a:fillRect l="-3053" b="-8974"/>
                </a:stretch>
              </a:blipFill>
            </p:spPr>
            <p:txBody>
              <a:bodyPr/>
              <a:lstStyle/>
              <a:p>
                <a:r>
                  <a:rPr lang="en-US">
                    <a:noFill/>
                  </a:rPr>
                  <a:t> </a:t>
                </a:r>
              </a:p>
            </p:txBody>
          </p:sp>
        </mc:Fallback>
      </mc:AlternateContent>
    </p:spTree>
    <p:extLst>
      <p:ext uri="{BB962C8B-B14F-4D97-AF65-F5344CB8AC3E}">
        <p14:creationId xmlns:p14="http://schemas.microsoft.com/office/powerpoint/2010/main" val="1999009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D38FBBAA-43EF-61B2-0840-679C3D495A3D}"/>
              </a:ext>
            </a:extLst>
          </p:cNvPr>
          <p:cNvSpPr txBox="1">
            <a:spLocks/>
          </p:cNvSpPr>
          <p:nvPr/>
        </p:nvSpPr>
        <p:spPr>
          <a:xfrm>
            <a:off x="162232" y="321493"/>
            <a:ext cx="7329689" cy="1016298"/>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Bat reservoirs may evolve </a:t>
            </a:r>
            <a:r>
              <a:rPr lang="en-US" sz="3000" b="1" dirty="0">
                <a:solidFill>
                  <a:srgbClr val="C00000"/>
                </a:solidFill>
                <a:latin typeface="+mn-lt"/>
              </a:rPr>
              <a:t>virus traits</a:t>
            </a:r>
            <a:r>
              <a:rPr lang="en-US" sz="3000" dirty="0">
                <a:latin typeface="+mn-lt"/>
              </a:rPr>
              <a:t> that cause </a:t>
            </a:r>
            <a:r>
              <a:rPr lang="en-US" sz="3000" b="1" dirty="0">
                <a:solidFill>
                  <a:srgbClr val="C00000"/>
                </a:solidFill>
                <a:latin typeface="+mn-lt"/>
              </a:rPr>
              <a:t>virulence in non-bats</a:t>
            </a:r>
            <a:r>
              <a:rPr lang="en-US" sz="3000" dirty="0">
                <a:latin typeface="+mn-lt"/>
              </a:rPr>
              <a:t>.</a:t>
            </a:r>
            <a:endParaRPr lang="en-US" sz="3000" i="1" dirty="0">
              <a:latin typeface="+mn-lt"/>
            </a:endParaRPr>
          </a:p>
        </p:txBody>
      </p:sp>
      <p:grpSp>
        <p:nvGrpSpPr>
          <p:cNvPr id="68" name="Group 67">
            <a:extLst>
              <a:ext uri="{FF2B5EF4-FFF2-40B4-BE49-F238E27FC236}">
                <a16:creationId xmlns:a16="http://schemas.microsoft.com/office/drawing/2014/main" id="{EC3643AB-86D1-3091-20AC-8871116FE045}"/>
              </a:ext>
            </a:extLst>
          </p:cNvPr>
          <p:cNvGrpSpPr/>
          <p:nvPr/>
        </p:nvGrpSpPr>
        <p:grpSpPr>
          <a:xfrm>
            <a:off x="1517524" y="2731780"/>
            <a:ext cx="1651050" cy="988601"/>
            <a:chOff x="-889875" y="4001688"/>
            <a:chExt cx="1651050" cy="988601"/>
          </a:xfrm>
        </p:grpSpPr>
        <p:grpSp>
          <p:nvGrpSpPr>
            <p:cNvPr id="79" name="Group 78">
              <a:extLst>
                <a:ext uri="{FF2B5EF4-FFF2-40B4-BE49-F238E27FC236}">
                  <a16:creationId xmlns:a16="http://schemas.microsoft.com/office/drawing/2014/main" id="{6106A967-91A3-0B8C-3659-2BF7846247B1}"/>
                </a:ext>
              </a:extLst>
            </p:cNvPr>
            <p:cNvGrpSpPr/>
            <p:nvPr/>
          </p:nvGrpSpPr>
          <p:grpSpPr>
            <a:xfrm>
              <a:off x="-819774" y="4075889"/>
              <a:ext cx="914400" cy="914400"/>
              <a:chOff x="-594603" y="869478"/>
              <a:chExt cx="914400" cy="914400"/>
            </a:xfrm>
          </p:grpSpPr>
          <p:pic>
            <p:nvPicPr>
              <p:cNvPr id="81" name="Graphic 80" descr="Thermometer outline">
                <a:extLst>
                  <a:ext uri="{FF2B5EF4-FFF2-40B4-BE49-F238E27FC236}">
                    <a16:creationId xmlns:a16="http://schemas.microsoft.com/office/drawing/2014/main" id="{FBE20FF6-C0A0-C748-14AB-DA4B9CD7B9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603" y="869478"/>
                <a:ext cx="914400" cy="914400"/>
              </a:xfrm>
              <a:prstGeom prst="rect">
                <a:avLst/>
              </a:prstGeom>
            </p:spPr>
          </p:pic>
          <p:sp>
            <p:nvSpPr>
              <p:cNvPr id="82" name="Oval 81">
                <a:extLst>
                  <a:ext uri="{FF2B5EF4-FFF2-40B4-BE49-F238E27FC236}">
                    <a16:creationId xmlns:a16="http://schemas.microsoft.com/office/drawing/2014/main" id="{09437835-2E46-EB35-D1EA-D02B820F05D8}"/>
                  </a:ext>
                </a:extLst>
              </p:cNvPr>
              <p:cNvSpPr/>
              <p:nvPr/>
            </p:nvSpPr>
            <p:spPr>
              <a:xfrm>
                <a:off x="-204340" y="149088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51A89BD-11FC-E264-A2ED-21A1416DCBC8}"/>
                  </a:ext>
                </a:extLst>
              </p:cNvPr>
              <p:cNvSpPr/>
              <p:nvPr/>
            </p:nvSpPr>
            <p:spPr>
              <a:xfrm>
                <a:off x="-162755" y="1040431"/>
                <a:ext cx="45719" cy="515672"/>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C915795-C438-B77D-67E0-ADBA0D9D44F2}"/>
                    </a:ext>
                  </a:extLst>
                </p:cNvPr>
                <p:cNvSpPr txBox="1"/>
                <p:nvPr/>
              </p:nvSpPr>
              <p:spPr>
                <a:xfrm>
                  <a:off x="-889875" y="4001688"/>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5C915795-C438-B77D-67E0-ADBA0D9D44F2}"/>
                    </a:ext>
                  </a:extLst>
                </p:cNvPr>
                <p:cNvSpPr txBox="1">
                  <a:spLocks noRot="1" noChangeAspect="1" noMove="1" noResize="1" noEditPoints="1" noAdjustHandles="1" noChangeArrowheads="1" noChangeShapeType="1" noTextEdit="1"/>
                </p:cNvSpPr>
                <p:nvPr/>
              </p:nvSpPr>
              <p:spPr>
                <a:xfrm>
                  <a:off x="-889875" y="4001688"/>
                  <a:ext cx="1651050" cy="430887"/>
                </a:xfrm>
                <a:prstGeom prst="rect">
                  <a:avLst/>
                </a:prstGeom>
                <a:blipFill>
                  <a:blip r:embed="rId4"/>
                  <a:stretch>
                    <a:fillRect b="-2857"/>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52F6E762-30E5-7CF5-B7F3-A16AE86222A6}"/>
              </a:ext>
            </a:extLst>
          </p:cNvPr>
          <p:cNvGrpSpPr/>
          <p:nvPr/>
        </p:nvGrpSpPr>
        <p:grpSpPr>
          <a:xfrm>
            <a:off x="3397941" y="2740695"/>
            <a:ext cx="1529734" cy="1046558"/>
            <a:chOff x="1322227" y="3976568"/>
            <a:chExt cx="1529734" cy="1046558"/>
          </a:xfrm>
        </p:grpSpPr>
        <p:grpSp>
          <p:nvGrpSpPr>
            <p:cNvPr id="74" name="Group 73">
              <a:extLst>
                <a:ext uri="{FF2B5EF4-FFF2-40B4-BE49-F238E27FC236}">
                  <a16:creationId xmlns:a16="http://schemas.microsoft.com/office/drawing/2014/main" id="{C3FE7920-4839-F129-87EA-DEC655D5E2E4}"/>
                </a:ext>
              </a:extLst>
            </p:cNvPr>
            <p:cNvGrpSpPr/>
            <p:nvPr/>
          </p:nvGrpSpPr>
          <p:grpSpPr>
            <a:xfrm>
              <a:off x="1322227" y="4108726"/>
              <a:ext cx="914400" cy="914400"/>
              <a:chOff x="555394" y="922103"/>
              <a:chExt cx="914400" cy="914400"/>
            </a:xfrm>
          </p:grpSpPr>
          <p:pic>
            <p:nvPicPr>
              <p:cNvPr id="76" name="Graphic 75" descr="Thermometer outline">
                <a:extLst>
                  <a:ext uri="{FF2B5EF4-FFF2-40B4-BE49-F238E27FC236}">
                    <a16:creationId xmlns:a16="http://schemas.microsoft.com/office/drawing/2014/main" id="{6792B9C9-26F8-1850-6A22-EDCF6769A7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394" y="922103"/>
                <a:ext cx="914400" cy="914400"/>
              </a:xfrm>
              <a:prstGeom prst="rect">
                <a:avLst/>
              </a:prstGeom>
            </p:spPr>
          </p:pic>
          <p:sp>
            <p:nvSpPr>
              <p:cNvPr id="77" name="Oval 76">
                <a:extLst>
                  <a:ext uri="{FF2B5EF4-FFF2-40B4-BE49-F238E27FC236}">
                    <a16:creationId xmlns:a16="http://schemas.microsoft.com/office/drawing/2014/main" id="{FA5D4A96-9853-4655-CFD8-945F11F28A31}"/>
                  </a:ext>
                </a:extLst>
              </p:cNvPr>
              <p:cNvSpPr/>
              <p:nvPr/>
            </p:nvSpPr>
            <p:spPr>
              <a:xfrm>
                <a:off x="946007"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1B906D7-C337-7F22-5474-7C2302F7E80C}"/>
                  </a:ext>
                </a:extLst>
              </p:cNvPr>
              <p:cNvSpPr/>
              <p:nvPr/>
            </p:nvSpPr>
            <p:spPr>
              <a:xfrm>
                <a:off x="986792" y="1411557"/>
                <a:ext cx="45719" cy="144545"/>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60283E1-1897-7C28-63AD-9757C7566BEA}"/>
                    </a:ext>
                  </a:extLst>
                </p:cNvPr>
                <p:cNvSpPr txBox="1"/>
                <p:nvPr/>
              </p:nvSpPr>
              <p:spPr>
                <a:xfrm>
                  <a:off x="1830512" y="3976568"/>
                  <a:ext cx="1021449"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ea typeface="Cambria Math" panose="02040503050406030204" pitchFamily="18" charset="0"/>
                              </a:rPr>
                              <m:t>𝜶</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260283E1-1897-7C28-63AD-9757C7566BEA}"/>
                    </a:ext>
                  </a:extLst>
                </p:cNvPr>
                <p:cNvSpPr txBox="1">
                  <a:spLocks noRot="1" noChangeAspect="1" noMove="1" noResize="1" noEditPoints="1" noAdjustHandles="1" noChangeArrowheads="1" noChangeShapeType="1" noTextEdit="1"/>
                </p:cNvSpPr>
                <p:nvPr/>
              </p:nvSpPr>
              <p:spPr>
                <a:xfrm>
                  <a:off x="1830512" y="3976568"/>
                  <a:ext cx="1021449" cy="430887"/>
                </a:xfrm>
                <a:prstGeom prst="rect">
                  <a:avLst/>
                </a:prstGeom>
                <a:blipFill>
                  <a:blip r:embed="rId5"/>
                  <a:stretch>
                    <a:fillRect r="-8642" b="-20588"/>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CF02B61E-52FF-0C32-E316-39C52933D777}"/>
              </a:ext>
            </a:extLst>
          </p:cNvPr>
          <p:cNvGrpSpPr/>
          <p:nvPr/>
        </p:nvGrpSpPr>
        <p:grpSpPr>
          <a:xfrm>
            <a:off x="8986305" y="2795664"/>
            <a:ext cx="914400" cy="914400"/>
            <a:chOff x="-147462" y="928731"/>
            <a:chExt cx="914400" cy="914400"/>
          </a:xfrm>
        </p:grpSpPr>
        <p:pic>
          <p:nvPicPr>
            <p:cNvPr id="71" name="Graphic 70" descr="Thermometer outline">
              <a:extLst>
                <a:ext uri="{FF2B5EF4-FFF2-40B4-BE49-F238E27FC236}">
                  <a16:creationId xmlns:a16="http://schemas.microsoft.com/office/drawing/2014/main" id="{4FCD23BC-6614-955E-B9CC-D5BE9B328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2" y="928731"/>
              <a:ext cx="914400" cy="914400"/>
            </a:xfrm>
            <a:prstGeom prst="rect">
              <a:avLst/>
            </a:prstGeom>
          </p:spPr>
        </p:pic>
        <p:sp>
          <p:nvSpPr>
            <p:cNvPr id="72" name="Oval 71">
              <a:extLst>
                <a:ext uri="{FF2B5EF4-FFF2-40B4-BE49-F238E27FC236}">
                  <a16:creationId xmlns:a16="http://schemas.microsoft.com/office/drawing/2014/main" id="{A72BC03A-02D2-C816-057B-7895803259E5}"/>
                </a:ext>
              </a:extLst>
            </p:cNvPr>
            <p:cNvSpPr/>
            <p:nvPr/>
          </p:nvSpPr>
          <p:spPr>
            <a:xfrm>
              <a:off x="243025" y="1553014"/>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B17B93C-AEE8-554E-A5B7-796B81A3D22E}"/>
                </a:ext>
              </a:extLst>
            </p:cNvPr>
            <p:cNvSpPr/>
            <p:nvPr/>
          </p:nvSpPr>
          <p:spPr>
            <a:xfrm flipH="1">
              <a:off x="287324" y="1039914"/>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14343E7-07FD-FB6B-DE04-22C5A1E462C2}"/>
                  </a:ext>
                </a:extLst>
              </p:cNvPr>
              <p:cNvSpPr txBox="1"/>
              <p:nvPr/>
            </p:nvSpPr>
            <p:spPr>
              <a:xfrm>
                <a:off x="10751173" y="2545977"/>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C00000"/>
                              </a:solidFill>
                              <a:latin typeface="Cambria Math" panose="02040503050406030204" pitchFamily="18" charset="0"/>
                            </a:rPr>
                          </m:ctrlPr>
                        </m:sSubPr>
                        <m:e>
                          <m:r>
                            <a:rPr lang="en-US" sz="2200" b="1" i="1" smtClean="0">
                              <a:solidFill>
                                <a:srgbClr val="C00000"/>
                              </a:solidFill>
                              <a:latin typeface="Cambria Math" panose="02040503050406030204" pitchFamily="18" charset="0"/>
                            </a:rPr>
                            <m:t>𝜶</m:t>
                          </m:r>
                        </m:e>
                        <m:sub>
                          <m:r>
                            <a:rPr lang="en-US" sz="2200" b="1" i="1" smtClean="0">
                              <a:solidFill>
                                <a:srgbClr val="C00000"/>
                              </a:solidFill>
                              <a:latin typeface="Cambria Math" panose="02040503050406030204" pitchFamily="18" charset="0"/>
                            </a:rPr>
                            <m:t>𝑺</m:t>
                          </m:r>
                        </m:sub>
                      </m:sSub>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A14343E7-07FD-FB6B-DE04-22C5A1E462C2}"/>
                  </a:ext>
                </a:extLst>
              </p:cNvPr>
              <p:cNvSpPr txBox="1">
                <a:spLocks noRot="1" noChangeAspect="1" noMove="1" noResize="1" noEditPoints="1" noAdjustHandles="1" noChangeArrowheads="1" noChangeShapeType="1" noTextEdit="1"/>
              </p:cNvSpPr>
              <p:nvPr/>
            </p:nvSpPr>
            <p:spPr>
              <a:xfrm>
                <a:off x="10751173" y="2545977"/>
                <a:ext cx="1651050" cy="430887"/>
              </a:xfrm>
              <a:prstGeom prst="rect">
                <a:avLst/>
              </a:prstGeom>
              <a:blipFill>
                <a:blip r:embed="rId6"/>
                <a:stretch>
                  <a:fillRect b="-17143"/>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D769609-2815-5E04-303C-958B626ECDBB}"/>
              </a:ext>
            </a:extLst>
          </p:cNvPr>
          <p:cNvGrpSpPr/>
          <p:nvPr/>
        </p:nvGrpSpPr>
        <p:grpSpPr>
          <a:xfrm>
            <a:off x="2229859" y="2799146"/>
            <a:ext cx="914400" cy="914400"/>
            <a:chOff x="65200" y="909486"/>
            <a:chExt cx="914400" cy="914400"/>
          </a:xfrm>
        </p:grpSpPr>
        <p:pic>
          <p:nvPicPr>
            <p:cNvPr id="100" name="Graphic 99" descr="Thermometer outline">
              <a:extLst>
                <a:ext uri="{FF2B5EF4-FFF2-40B4-BE49-F238E27FC236}">
                  <a16:creationId xmlns:a16="http://schemas.microsoft.com/office/drawing/2014/main" id="{CCC0C5E5-F97E-BA53-4588-50F358D509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00" y="909486"/>
              <a:ext cx="914400" cy="914400"/>
            </a:xfrm>
            <a:prstGeom prst="rect">
              <a:avLst/>
            </a:prstGeom>
          </p:spPr>
        </p:pic>
        <p:sp>
          <p:nvSpPr>
            <p:cNvPr id="101" name="Oval 100">
              <a:extLst>
                <a:ext uri="{FF2B5EF4-FFF2-40B4-BE49-F238E27FC236}">
                  <a16:creationId xmlns:a16="http://schemas.microsoft.com/office/drawing/2014/main" id="{3546B603-5D80-FE98-58C5-3684C67ED043}"/>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10999C5-7E1E-C489-4C68-CB5B6D582BCC}"/>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331B4E9-2843-0B43-4834-36C2BC77D753}"/>
                  </a:ext>
                </a:extLst>
              </p:cNvPr>
              <p:cNvSpPr txBox="1"/>
              <p:nvPr/>
            </p:nvSpPr>
            <p:spPr>
              <a:xfrm>
                <a:off x="2473103" y="2757733"/>
                <a:ext cx="1651050" cy="438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ea typeface="Cambria Math" panose="02040503050406030204" pitchFamily="18" charset="0"/>
                            </a:rPr>
                            <m:t>𝜷</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smtClean="0">
                          <a:solidFill>
                            <a:srgbClr val="C00000"/>
                          </a:solidFill>
                          <a:latin typeface="Cambria Math" panose="02040503050406030204" pitchFamily="18" charset="0"/>
                        </a:rPr>
                        <m:t>(</m:t>
                      </m:r>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rPr>
                            <m:t>𝒓</m:t>
                          </m:r>
                        </m:e>
                        <m:sub>
                          <m:r>
                            <a:rPr lang="en-US" sz="2200" b="1" i="1" smtClean="0">
                              <a:solidFill>
                                <a:srgbClr val="C00000"/>
                              </a:solidFill>
                              <a:latin typeface="Cambria Math" panose="02040503050406030204" pitchFamily="18" charset="0"/>
                            </a:rPr>
                            <m:t>𝑹</m:t>
                          </m:r>
                        </m:sub>
                        <m:sup>
                          <m:r>
                            <a:rPr lang="en-US" sz="2200" b="1" i="1" smtClean="0">
                              <a:solidFill>
                                <a:srgbClr val="C00000"/>
                              </a:solidFill>
                              <a:latin typeface="Cambria Math" panose="02040503050406030204" pitchFamily="18" charset="0"/>
                            </a:rPr>
                            <m:t>∗</m:t>
                          </m:r>
                        </m:sup>
                      </m:sSubSup>
                      <m:r>
                        <a:rPr lang="en-US" sz="2200" b="1" i="1" smtClean="0">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03" name="TextBox 102">
                <a:extLst>
                  <a:ext uri="{FF2B5EF4-FFF2-40B4-BE49-F238E27FC236}">
                    <a16:creationId xmlns:a16="http://schemas.microsoft.com/office/drawing/2014/main" id="{4331B4E9-2843-0B43-4834-36C2BC77D753}"/>
                  </a:ext>
                </a:extLst>
              </p:cNvPr>
              <p:cNvSpPr txBox="1">
                <a:spLocks noRot="1" noChangeAspect="1" noMove="1" noResize="1" noEditPoints="1" noAdjustHandles="1" noChangeArrowheads="1" noChangeShapeType="1" noTextEdit="1"/>
              </p:cNvSpPr>
              <p:nvPr/>
            </p:nvSpPr>
            <p:spPr>
              <a:xfrm>
                <a:off x="2473103" y="2757733"/>
                <a:ext cx="1651050" cy="438262"/>
              </a:xfrm>
              <a:prstGeom prst="rect">
                <a:avLst/>
              </a:prstGeom>
              <a:blipFill>
                <a:blip r:embed="rId7"/>
                <a:stretch>
                  <a:fillRect b="-16667"/>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729E9667-5B48-2FA7-6C32-0DBF1E1A2DEB}"/>
              </a:ext>
            </a:extLst>
          </p:cNvPr>
          <p:cNvGrpSpPr/>
          <p:nvPr/>
        </p:nvGrpSpPr>
        <p:grpSpPr>
          <a:xfrm>
            <a:off x="10567521" y="2794765"/>
            <a:ext cx="914400" cy="914400"/>
            <a:chOff x="10751618" y="2780814"/>
            <a:chExt cx="914400" cy="914400"/>
          </a:xfrm>
        </p:grpSpPr>
        <p:pic>
          <p:nvPicPr>
            <p:cNvPr id="107" name="Graphic 106" descr="Thermometer outline">
              <a:extLst>
                <a:ext uri="{FF2B5EF4-FFF2-40B4-BE49-F238E27FC236}">
                  <a16:creationId xmlns:a16="http://schemas.microsoft.com/office/drawing/2014/main" id="{1143BE07-DD28-E982-43A2-47168BD47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1618" y="2780814"/>
              <a:ext cx="914400" cy="914400"/>
            </a:xfrm>
            <a:prstGeom prst="rect">
              <a:avLst/>
            </a:prstGeom>
          </p:spPr>
        </p:pic>
        <p:sp>
          <p:nvSpPr>
            <p:cNvPr id="108" name="Oval 107">
              <a:extLst>
                <a:ext uri="{FF2B5EF4-FFF2-40B4-BE49-F238E27FC236}">
                  <a16:creationId xmlns:a16="http://schemas.microsoft.com/office/drawing/2014/main" id="{D91CCE70-90C0-33DA-3F3B-2E093B8A773C}"/>
                </a:ext>
              </a:extLst>
            </p:cNvPr>
            <p:cNvSpPr/>
            <p:nvPr/>
          </p:nvSpPr>
          <p:spPr>
            <a:xfrm>
              <a:off x="11142093" y="3403077"/>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D5223FF-29CB-2166-EE2A-90390EB3B551}"/>
                </a:ext>
              </a:extLst>
            </p:cNvPr>
            <p:cNvSpPr/>
            <p:nvPr/>
          </p:nvSpPr>
          <p:spPr>
            <a:xfrm flipH="1">
              <a:off x="11186392" y="2932507"/>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D389C4C1-42C5-1A7F-9998-693FEDBE3251}"/>
                  </a:ext>
                </a:extLst>
              </p:cNvPr>
              <p:cNvSpPr txBox="1"/>
              <p:nvPr/>
            </p:nvSpPr>
            <p:spPr>
              <a:xfrm>
                <a:off x="8848999" y="2552911"/>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ea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10" name="TextBox 109">
                <a:extLst>
                  <a:ext uri="{FF2B5EF4-FFF2-40B4-BE49-F238E27FC236}">
                    <a16:creationId xmlns:a16="http://schemas.microsoft.com/office/drawing/2014/main" id="{D389C4C1-42C5-1A7F-9998-693FEDBE3251}"/>
                  </a:ext>
                </a:extLst>
              </p:cNvPr>
              <p:cNvSpPr txBox="1">
                <a:spLocks noRot="1" noChangeAspect="1" noMove="1" noResize="1" noEditPoints="1" noAdjustHandles="1" noChangeArrowheads="1" noChangeShapeType="1" noTextEdit="1"/>
              </p:cNvSpPr>
              <p:nvPr/>
            </p:nvSpPr>
            <p:spPr>
              <a:xfrm>
                <a:off x="8848999" y="2552911"/>
                <a:ext cx="1651050" cy="430887"/>
              </a:xfrm>
              <a:prstGeom prst="rect">
                <a:avLst/>
              </a:prstGeom>
              <a:blipFill>
                <a:blip r:embed="rId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E8188262-685F-9336-B48B-B79D69343A3B}"/>
                  </a:ext>
                </a:extLst>
              </p:cNvPr>
              <p:cNvSpPr txBox="1"/>
              <p:nvPr/>
            </p:nvSpPr>
            <p:spPr>
              <a:xfrm>
                <a:off x="9708700" y="2580220"/>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C00000"/>
                              </a:solidFill>
                              <a:latin typeface="Cambria Math" panose="02040503050406030204" pitchFamily="18" charset="0"/>
                            </a:rPr>
                          </m:ctrlPr>
                        </m:sSubPr>
                        <m:e>
                          <m:r>
                            <a:rPr lang="en-US" sz="2200" b="1" i="1" smtClean="0">
                              <a:solidFill>
                                <a:srgbClr val="C00000"/>
                              </a:solidFill>
                              <a:latin typeface="Cambria Math" panose="02040503050406030204" pitchFamily="18" charset="0"/>
                              <a:ea typeface="Cambria Math" panose="02040503050406030204" pitchFamily="18" charset="0"/>
                            </a:rPr>
                            <m:t>𝜷</m:t>
                          </m:r>
                        </m:e>
                        <m:sub>
                          <m:r>
                            <a:rPr lang="en-US" sz="2200" b="1" i="1" smtClean="0">
                              <a:solidFill>
                                <a:srgbClr val="C00000"/>
                              </a:solidFill>
                              <a:latin typeface="Cambria Math" panose="02040503050406030204" pitchFamily="18" charset="0"/>
                            </a:rPr>
                            <m:t>𝑺</m:t>
                          </m:r>
                        </m:sub>
                      </m:sSub>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11" name="TextBox 110">
                <a:extLst>
                  <a:ext uri="{FF2B5EF4-FFF2-40B4-BE49-F238E27FC236}">
                    <a16:creationId xmlns:a16="http://schemas.microsoft.com/office/drawing/2014/main" id="{E8188262-685F-9336-B48B-B79D69343A3B}"/>
                  </a:ext>
                </a:extLst>
              </p:cNvPr>
              <p:cNvSpPr txBox="1">
                <a:spLocks noRot="1" noChangeAspect="1" noMove="1" noResize="1" noEditPoints="1" noAdjustHandles="1" noChangeArrowheads="1" noChangeShapeType="1" noTextEdit="1"/>
              </p:cNvSpPr>
              <p:nvPr/>
            </p:nvSpPr>
            <p:spPr>
              <a:xfrm>
                <a:off x="9708700" y="2580220"/>
                <a:ext cx="1651050" cy="430887"/>
              </a:xfrm>
              <a:prstGeom prst="rect">
                <a:avLst/>
              </a:prstGeom>
              <a:blipFill>
                <a:blip r:embed="rId9"/>
                <a:stretch>
                  <a:fillRect b="-17143"/>
                </a:stretch>
              </a:blipFill>
            </p:spPr>
            <p:txBody>
              <a:bodyPr/>
              <a:lstStyle/>
              <a:p>
                <a:r>
                  <a:rPr lang="en-US">
                    <a:noFill/>
                  </a:rPr>
                  <a:t> </a:t>
                </a:r>
              </a:p>
            </p:txBody>
          </p:sp>
        </mc:Fallback>
      </mc:AlternateContent>
      <p:grpSp>
        <p:nvGrpSpPr>
          <p:cNvPr id="112" name="Group 111">
            <a:extLst>
              <a:ext uri="{FF2B5EF4-FFF2-40B4-BE49-F238E27FC236}">
                <a16:creationId xmlns:a16="http://schemas.microsoft.com/office/drawing/2014/main" id="{78D48083-1FC5-DD41-DA5B-A6D503D0FF26}"/>
              </a:ext>
            </a:extLst>
          </p:cNvPr>
          <p:cNvGrpSpPr/>
          <p:nvPr/>
        </p:nvGrpSpPr>
        <p:grpSpPr>
          <a:xfrm>
            <a:off x="6620315" y="346259"/>
            <a:ext cx="914400" cy="914400"/>
            <a:chOff x="65200" y="909486"/>
            <a:chExt cx="914400" cy="914400"/>
          </a:xfrm>
        </p:grpSpPr>
        <p:pic>
          <p:nvPicPr>
            <p:cNvPr id="113" name="Graphic 112" descr="Thermometer outline">
              <a:extLst>
                <a:ext uri="{FF2B5EF4-FFF2-40B4-BE49-F238E27FC236}">
                  <a16:creationId xmlns:a16="http://schemas.microsoft.com/office/drawing/2014/main" id="{F3B28CEA-0436-3F04-25AB-E9C01B3F0A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00" y="909486"/>
              <a:ext cx="914400" cy="914400"/>
            </a:xfrm>
            <a:prstGeom prst="rect">
              <a:avLst/>
            </a:prstGeom>
          </p:spPr>
        </p:pic>
        <p:sp>
          <p:nvSpPr>
            <p:cNvPr id="114" name="Oval 113">
              <a:extLst>
                <a:ext uri="{FF2B5EF4-FFF2-40B4-BE49-F238E27FC236}">
                  <a16:creationId xmlns:a16="http://schemas.microsoft.com/office/drawing/2014/main" id="{2928F4AD-B501-8774-646F-FEE7F3803FB2}"/>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A532393-D140-3F0D-106D-25EC9D9386FF}"/>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D5F3C13-0756-B342-53C9-502B490D32B4}"/>
                  </a:ext>
                </a:extLst>
              </p:cNvPr>
              <p:cNvSpPr txBox="1"/>
              <p:nvPr/>
            </p:nvSpPr>
            <p:spPr>
              <a:xfrm>
                <a:off x="7263049" y="326364"/>
                <a:ext cx="1651050" cy="977062"/>
              </a:xfrm>
              <a:prstGeom prst="rect">
                <a:avLst/>
              </a:prstGeom>
              <a:noFill/>
            </p:spPr>
            <p:txBody>
              <a:bodyPr wrap="square" rtlCol="0">
                <a:spAutoFit/>
              </a:bodyPr>
              <a:lstStyle/>
              <a:p>
                <a14:m>
                  <m:oMath xmlns:m="http://schemas.openxmlformats.org/officeDocument/2006/math">
                    <m:sSup>
                      <m:sSupPr>
                        <m:ctrlPr>
                          <a:rPr lang="en-US" sz="2200" b="1" i="1" smtClean="0">
                            <a:solidFill>
                              <a:srgbClr val="C00000"/>
                            </a:solidFill>
                            <a:latin typeface="Cambria Math" panose="02040503050406030204" pitchFamily="18" charset="0"/>
                            <a:ea typeface="Cambria Math" panose="02040503050406030204" pitchFamily="18" charset="0"/>
                          </a:rPr>
                        </m:ctrlPr>
                      </m:sSupPr>
                      <m:e>
                        <m:r>
                          <a:rPr lang="en-US" sz="2200" b="1" i="1">
                            <a:solidFill>
                              <a:srgbClr val="C00000"/>
                            </a:solidFill>
                            <a:latin typeface="Cambria Math" panose="02040503050406030204" pitchFamily="18" charset="0"/>
                            <a:ea typeface="Cambria Math" panose="02040503050406030204" pitchFamily="18" charset="0"/>
                          </a:rPr>
                          <m:t>𝒓</m:t>
                        </m:r>
                      </m:e>
                      <m:sup>
                        <m:r>
                          <a:rPr lang="en-US" sz="2200" b="1" i="1" smtClean="0">
                            <a:solidFill>
                              <a:srgbClr val="C00000"/>
                            </a:solidFill>
                            <a:latin typeface="Cambria Math" panose="02040503050406030204" pitchFamily="18" charset="0"/>
                            <a:ea typeface="Cambria Math" panose="02040503050406030204" pitchFamily="18" charset="0"/>
                          </a:rPr>
                          <m:t>∗</m:t>
                        </m:r>
                      </m:sup>
                    </m:sSup>
                  </m:oMath>
                </a14:m>
                <a:r>
                  <a:rPr lang="en-US" dirty="0">
                    <a:solidFill>
                      <a:srgbClr val="C00000"/>
                    </a:solidFill>
                    <a:latin typeface="Arial" panose="020B0604020202020204" pitchFamily="34" charset="0"/>
                    <a:cs typeface="Arial" panose="020B0604020202020204" pitchFamily="34" charset="0"/>
                  </a:rPr>
                  <a:t>within-host virus growth rate</a:t>
                </a:r>
              </a:p>
            </p:txBody>
          </p:sp>
        </mc:Choice>
        <mc:Fallback xmlns="">
          <p:sp>
            <p:nvSpPr>
              <p:cNvPr id="116" name="TextBox 115">
                <a:extLst>
                  <a:ext uri="{FF2B5EF4-FFF2-40B4-BE49-F238E27FC236}">
                    <a16:creationId xmlns:a16="http://schemas.microsoft.com/office/drawing/2014/main" id="{0D5F3C13-0756-B342-53C9-502B490D32B4}"/>
                  </a:ext>
                </a:extLst>
              </p:cNvPr>
              <p:cNvSpPr txBox="1">
                <a:spLocks noRot="1" noChangeAspect="1" noMove="1" noResize="1" noEditPoints="1" noAdjustHandles="1" noChangeArrowheads="1" noChangeShapeType="1" noTextEdit="1"/>
              </p:cNvSpPr>
              <p:nvPr/>
            </p:nvSpPr>
            <p:spPr>
              <a:xfrm>
                <a:off x="7263049" y="326364"/>
                <a:ext cx="1651050" cy="977062"/>
              </a:xfrm>
              <a:prstGeom prst="rect">
                <a:avLst/>
              </a:prstGeom>
              <a:blipFill>
                <a:blip r:embed="rId10"/>
                <a:stretch>
                  <a:fillRect l="-3053"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A86E1889-8AA5-B9F1-DC91-27F65AD1F665}"/>
                  </a:ext>
                </a:extLst>
              </p:cNvPr>
              <p:cNvSpPr txBox="1"/>
              <p:nvPr/>
            </p:nvSpPr>
            <p:spPr>
              <a:xfrm>
                <a:off x="762100" y="3861881"/>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𝑹</m:t>
                      </m:r>
                      <m:r>
                        <m:rPr>
                          <m:sty m:val="p"/>
                        </m:rPr>
                        <a:rPr lang="en-US" sz="2200" b="0" i="0" smtClean="0">
                          <a:solidFill>
                            <a:srgbClr val="C00000"/>
                          </a:solidFill>
                          <a:latin typeface="Cambria Math" panose="02040503050406030204" pitchFamily="18" charset="0"/>
                          <a:ea typeface="Cambria Math" panose="02040503050406030204" pitchFamily="18" charset="0"/>
                        </a:rPr>
                        <m:t>eservoir</m:t>
                      </m:r>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117" name="TextBox 116">
                <a:extLst>
                  <a:ext uri="{FF2B5EF4-FFF2-40B4-BE49-F238E27FC236}">
                    <a16:creationId xmlns:a16="http://schemas.microsoft.com/office/drawing/2014/main" id="{A86E1889-8AA5-B9F1-DC91-27F65AD1F665}"/>
                  </a:ext>
                </a:extLst>
              </p:cNvPr>
              <p:cNvSpPr txBox="1">
                <a:spLocks noRot="1" noChangeAspect="1" noMove="1" noResize="1" noEditPoints="1" noAdjustHandles="1" noChangeArrowheads="1" noChangeShapeType="1" noTextEdit="1"/>
              </p:cNvSpPr>
              <p:nvPr/>
            </p:nvSpPr>
            <p:spPr>
              <a:xfrm>
                <a:off x="762100" y="3861881"/>
                <a:ext cx="1651050"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95CE4A0-F72D-136D-B06F-1455C4DDE44A}"/>
                  </a:ext>
                </a:extLst>
              </p:cNvPr>
              <p:cNvSpPr txBox="1"/>
              <p:nvPr/>
            </p:nvSpPr>
            <p:spPr>
              <a:xfrm>
                <a:off x="8169972" y="2138756"/>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𝑺</m:t>
                      </m:r>
                      <m:r>
                        <m:rPr>
                          <m:sty m:val="p"/>
                        </m:rPr>
                        <a:rPr lang="en-US" sz="2200" b="0" i="0" smtClean="0">
                          <a:solidFill>
                            <a:srgbClr val="C00000"/>
                          </a:solidFill>
                          <a:latin typeface="Cambria Math" panose="02040503050406030204" pitchFamily="18" charset="0"/>
                          <a:ea typeface="Cambria Math" panose="02040503050406030204" pitchFamily="18" charset="0"/>
                        </a:rPr>
                        <m:t>pillover</m:t>
                      </m:r>
                      <m:r>
                        <a:rPr lang="en-US" sz="2200" b="0" i="0" smtClean="0">
                          <a:solidFill>
                            <a:srgbClr val="C00000"/>
                          </a:solidFill>
                          <a:latin typeface="Cambria Math" panose="02040503050406030204" pitchFamily="18" charset="0"/>
                          <a:ea typeface="Cambria Math" panose="02040503050406030204" pitchFamily="18" charset="0"/>
                        </a:rPr>
                        <m:t> </m:t>
                      </m:r>
                      <m:r>
                        <m:rPr>
                          <m:sty m:val="p"/>
                        </m:rPr>
                        <a:rPr lang="en-US" sz="2200" b="0" i="0" smtClean="0">
                          <a:solidFill>
                            <a:srgbClr val="C00000"/>
                          </a:solidFill>
                          <a:latin typeface="Cambria Math" panose="02040503050406030204" pitchFamily="18" charset="0"/>
                          <a:ea typeface="Cambria Math" panose="02040503050406030204" pitchFamily="18" charset="0"/>
                        </a:rPr>
                        <m:t>host</m:t>
                      </m:r>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118" name="TextBox 117">
                <a:extLst>
                  <a:ext uri="{FF2B5EF4-FFF2-40B4-BE49-F238E27FC236}">
                    <a16:creationId xmlns:a16="http://schemas.microsoft.com/office/drawing/2014/main" id="{295CE4A0-F72D-136D-B06F-1455C4DDE44A}"/>
                  </a:ext>
                </a:extLst>
              </p:cNvPr>
              <p:cNvSpPr txBox="1">
                <a:spLocks noRot="1" noChangeAspect="1" noMove="1" noResize="1" noEditPoints="1" noAdjustHandles="1" noChangeArrowheads="1" noChangeShapeType="1" noTextEdit="1"/>
              </p:cNvSpPr>
              <p:nvPr/>
            </p:nvSpPr>
            <p:spPr>
              <a:xfrm>
                <a:off x="8169972" y="2138756"/>
                <a:ext cx="1651050" cy="430887"/>
              </a:xfrm>
              <a:prstGeom prst="rect">
                <a:avLst/>
              </a:prstGeom>
              <a:blipFill>
                <a:blip r:embed="rId12"/>
                <a:stretch>
                  <a:fillRect l="-763" r="-11450" b="-20000"/>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48A590E7-EE01-D119-5A93-7F852A854015}"/>
              </a:ext>
            </a:extLst>
          </p:cNvPr>
          <p:cNvSpPr txBox="1"/>
          <p:nvPr/>
        </p:nvSpPr>
        <p:spPr>
          <a:xfrm>
            <a:off x="8485851" y="6488668"/>
            <a:ext cx="3724024" cy="369332"/>
          </a:xfrm>
          <a:prstGeom prst="rect">
            <a:avLst/>
          </a:prstGeom>
          <a:solidFill>
            <a:schemeClr val="bg1"/>
          </a:solidFill>
        </p:spPr>
        <p:txBody>
          <a:bodyPr wrap="square" rtlCol="0">
            <a:spAutoFit/>
          </a:bodyPr>
          <a:lstStyle/>
          <a:p>
            <a:r>
              <a:rPr lang="en-US" dirty="0">
                <a:cs typeface="Franklin Gothic Medium"/>
              </a:rPr>
              <a:t>Brook et al. In Revision. </a:t>
            </a:r>
            <a:r>
              <a:rPr lang="en-US" i="1" dirty="0" err="1">
                <a:cs typeface="Franklin Gothic Medium"/>
              </a:rPr>
              <a:t>PLoS</a:t>
            </a:r>
            <a:r>
              <a:rPr lang="en-US" i="1" dirty="0">
                <a:cs typeface="Franklin Gothic Medium"/>
              </a:rPr>
              <a:t> Biology.</a:t>
            </a:r>
          </a:p>
        </p:txBody>
      </p:sp>
      <p:grpSp>
        <p:nvGrpSpPr>
          <p:cNvPr id="18" name="Group 17">
            <a:extLst>
              <a:ext uri="{FF2B5EF4-FFF2-40B4-BE49-F238E27FC236}">
                <a16:creationId xmlns:a16="http://schemas.microsoft.com/office/drawing/2014/main" id="{9B044F95-1606-CB92-BE41-678C61CD36D4}"/>
              </a:ext>
            </a:extLst>
          </p:cNvPr>
          <p:cNvGrpSpPr/>
          <p:nvPr/>
        </p:nvGrpSpPr>
        <p:grpSpPr>
          <a:xfrm>
            <a:off x="2646110" y="2703596"/>
            <a:ext cx="5845379" cy="2807208"/>
            <a:chOff x="516129" y="3990967"/>
            <a:chExt cx="5845379" cy="2807208"/>
          </a:xfrm>
        </p:grpSpPr>
        <p:sp>
          <p:nvSpPr>
            <p:cNvPr id="19" name="Right Arrow 18">
              <a:extLst>
                <a:ext uri="{FF2B5EF4-FFF2-40B4-BE49-F238E27FC236}">
                  <a16:creationId xmlns:a16="http://schemas.microsoft.com/office/drawing/2014/main" id="{F6AC1851-296D-7836-08BB-ADCD5D654F5D}"/>
                </a:ext>
              </a:extLst>
            </p:cNvPr>
            <p:cNvSpPr/>
            <p:nvPr/>
          </p:nvSpPr>
          <p:spPr>
            <a:xfrm>
              <a:off x="3980588" y="4939704"/>
              <a:ext cx="794568" cy="67800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9D6FC292-1887-0E30-FE60-73F5946C284A}"/>
                </a:ext>
              </a:extLst>
            </p:cNvPr>
            <p:cNvGrpSpPr/>
            <p:nvPr/>
          </p:nvGrpSpPr>
          <p:grpSpPr>
            <a:xfrm>
              <a:off x="5135001" y="3990967"/>
              <a:ext cx="1226507" cy="2807208"/>
              <a:chOff x="4955326" y="321797"/>
              <a:chExt cx="1226507" cy="2804932"/>
            </a:xfrm>
          </p:grpSpPr>
          <p:pic>
            <p:nvPicPr>
              <p:cNvPr id="40" name="Picture 12" descr="male body silhouette png&#10;">
                <a:extLst>
                  <a:ext uri="{FF2B5EF4-FFF2-40B4-BE49-F238E27FC236}">
                    <a16:creationId xmlns:a16="http://schemas.microsoft.com/office/drawing/2014/main" id="{415C56BB-09E1-65DA-C21C-A25A3AF20D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5326" y="321797"/>
                <a:ext cx="1226507" cy="2804932"/>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Germ with solid fill">
                <a:extLst>
                  <a:ext uri="{FF2B5EF4-FFF2-40B4-BE49-F238E27FC236}">
                    <a16:creationId xmlns:a16="http://schemas.microsoft.com/office/drawing/2014/main" id="{318301AD-90F8-D3D3-F5B7-4A2ED10835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3879" y="1316070"/>
                <a:ext cx="301376" cy="301376"/>
              </a:xfrm>
              <a:prstGeom prst="rect">
                <a:avLst/>
              </a:prstGeom>
            </p:spPr>
          </p:pic>
          <p:pic>
            <p:nvPicPr>
              <p:cNvPr id="42" name="Graphic 41" descr="Germ with solid fill">
                <a:extLst>
                  <a:ext uri="{FF2B5EF4-FFF2-40B4-BE49-F238E27FC236}">
                    <a16:creationId xmlns:a16="http://schemas.microsoft.com/office/drawing/2014/main" id="{FA96A64B-1928-A76B-A440-1860761803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71674" y="988165"/>
                <a:ext cx="301376" cy="301376"/>
              </a:xfrm>
              <a:prstGeom prst="rect">
                <a:avLst/>
              </a:prstGeom>
            </p:spPr>
          </p:pic>
          <p:pic>
            <p:nvPicPr>
              <p:cNvPr id="43" name="Graphic 42" descr="Germ with solid fill">
                <a:extLst>
                  <a:ext uri="{FF2B5EF4-FFF2-40B4-BE49-F238E27FC236}">
                    <a16:creationId xmlns:a16="http://schemas.microsoft.com/office/drawing/2014/main" id="{41D14489-CD7B-CCF6-0153-ED4F076D3D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11709" y="812300"/>
                <a:ext cx="301376" cy="301376"/>
              </a:xfrm>
              <a:prstGeom prst="rect">
                <a:avLst/>
              </a:prstGeom>
            </p:spPr>
          </p:pic>
        </p:grpSp>
        <p:pic>
          <p:nvPicPr>
            <p:cNvPr id="21" name="Graphic 20" descr="Germ with solid fill">
              <a:extLst>
                <a:ext uri="{FF2B5EF4-FFF2-40B4-BE49-F238E27FC236}">
                  <a16:creationId xmlns:a16="http://schemas.microsoft.com/office/drawing/2014/main" id="{60E46BAC-E639-3EAA-55C6-E3E0FFDB6A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07410" y="4379331"/>
              <a:ext cx="301376" cy="301621"/>
            </a:xfrm>
            <a:prstGeom prst="rect">
              <a:avLst/>
            </a:prstGeom>
          </p:spPr>
        </p:pic>
        <p:pic>
          <p:nvPicPr>
            <p:cNvPr id="22" name="Graphic 21" descr="Germ with solid fill">
              <a:extLst>
                <a:ext uri="{FF2B5EF4-FFF2-40B4-BE49-F238E27FC236}">
                  <a16:creationId xmlns:a16="http://schemas.microsoft.com/office/drawing/2014/main" id="{4628320B-9ECE-6D37-B8A3-79F4A07445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03751" y="4772686"/>
              <a:ext cx="301376" cy="301621"/>
            </a:xfrm>
            <a:prstGeom prst="rect">
              <a:avLst/>
            </a:prstGeom>
          </p:spPr>
        </p:pic>
        <p:grpSp>
          <p:nvGrpSpPr>
            <p:cNvPr id="23" name="Group 22">
              <a:extLst>
                <a:ext uri="{FF2B5EF4-FFF2-40B4-BE49-F238E27FC236}">
                  <a16:creationId xmlns:a16="http://schemas.microsoft.com/office/drawing/2014/main" id="{73F8DA49-C20A-262D-CB93-720F78F7697B}"/>
                </a:ext>
              </a:extLst>
            </p:cNvPr>
            <p:cNvGrpSpPr/>
            <p:nvPr/>
          </p:nvGrpSpPr>
          <p:grpSpPr>
            <a:xfrm rot="3110843">
              <a:off x="2670301" y="5594163"/>
              <a:ext cx="1056290" cy="1131628"/>
              <a:chOff x="3157310" y="4355363"/>
              <a:chExt cx="1056290" cy="1131628"/>
            </a:xfrm>
          </p:grpSpPr>
          <p:grpSp>
            <p:nvGrpSpPr>
              <p:cNvPr id="29" name="Group 28">
                <a:extLst>
                  <a:ext uri="{FF2B5EF4-FFF2-40B4-BE49-F238E27FC236}">
                    <a16:creationId xmlns:a16="http://schemas.microsoft.com/office/drawing/2014/main" id="{86C49F8A-C885-57FE-F37C-930693007D77}"/>
                  </a:ext>
                </a:extLst>
              </p:cNvPr>
              <p:cNvGrpSpPr/>
              <p:nvPr/>
            </p:nvGrpSpPr>
            <p:grpSpPr>
              <a:xfrm rot="507068">
                <a:off x="3157310" y="4355363"/>
                <a:ext cx="1056290" cy="1131628"/>
                <a:chOff x="3537253" y="895580"/>
                <a:chExt cx="1056290" cy="1131628"/>
              </a:xfrm>
            </p:grpSpPr>
            <p:grpSp>
              <p:nvGrpSpPr>
                <p:cNvPr id="32" name="Group 31">
                  <a:extLst>
                    <a:ext uri="{FF2B5EF4-FFF2-40B4-BE49-F238E27FC236}">
                      <a16:creationId xmlns:a16="http://schemas.microsoft.com/office/drawing/2014/main" id="{DD718F2D-6B84-3AC8-D413-8836A2772A42}"/>
                    </a:ext>
                  </a:extLst>
                </p:cNvPr>
                <p:cNvGrpSpPr/>
                <p:nvPr/>
              </p:nvGrpSpPr>
              <p:grpSpPr>
                <a:xfrm>
                  <a:off x="3537253" y="895580"/>
                  <a:ext cx="1056290" cy="1131628"/>
                  <a:chOff x="3812635" y="3996572"/>
                  <a:chExt cx="1756163" cy="1923837"/>
                </a:xfrm>
              </p:grpSpPr>
              <p:pic>
                <p:nvPicPr>
                  <p:cNvPr id="34" name="Graphic 33" descr="Cough outline">
                    <a:extLst>
                      <a:ext uri="{FF2B5EF4-FFF2-40B4-BE49-F238E27FC236}">
                        <a16:creationId xmlns:a16="http://schemas.microsoft.com/office/drawing/2014/main" id="{09AD5A30-0776-94A3-41E3-749D862913F2}"/>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856037" y="5243899"/>
                    <a:ext cx="712761" cy="676510"/>
                  </a:xfrm>
                  <a:prstGeom prst="rect">
                    <a:avLst/>
                  </a:prstGeom>
                </p:spPr>
              </p:pic>
              <p:pic>
                <p:nvPicPr>
                  <p:cNvPr id="35" name="Graphic 34" descr="Cough outline">
                    <a:extLst>
                      <a:ext uri="{FF2B5EF4-FFF2-40B4-BE49-F238E27FC236}">
                        <a16:creationId xmlns:a16="http://schemas.microsoft.com/office/drawing/2014/main" id="{3D7414AD-5EC6-50B0-A22E-EF37DBFD0BDF}"/>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756547" y="4631513"/>
                    <a:ext cx="712761" cy="676510"/>
                  </a:xfrm>
                  <a:prstGeom prst="rect">
                    <a:avLst/>
                  </a:prstGeom>
                </p:spPr>
              </p:pic>
              <p:pic>
                <p:nvPicPr>
                  <p:cNvPr id="36" name="Graphic 35" descr="Cough outline">
                    <a:extLst>
                      <a:ext uri="{FF2B5EF4-FFF2-40B4-BE49-F238E27FC236}">
                        <a16:creationId xmlns:a16="http://schemas.microsoft.com/office/drawing/2014/main" id="{8AA30137-1ACB-ADA2-6877-056AA5DB011F}"/>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621943" y="3996572"/>
                    <a:ext cx="712761" cy="676510"/>
                  </a:xfrm>
                  <a:prstGeom prst="rect">
                    <a:avLst/>
                  </a:prstGeom>
                </p:spPr>
              </p:pic>
              <p:pic>
                <p:nvPicPr>
                  <p:cNvPr id="37" name="Graphic 36" descr="Cough outline">
                    <a:extLst>
                      <a:ext uri="{FF2B5EF4-FFF2-40B4-BE49-F238E27FC236}">
                        <a16:creationId xmlns:a16="http://schemas.microsoft.com/office/drawing/2014/main" id="{CCCC1831-520A-79F5-E774-C0F8A4428344}"/>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221575" y="4363221"/>
                    <a:ext cx="712761" cy="676510"/>
                  </a:xfrm>
                  <a:prstGeom prst="rect">
                    <a:avLst/>
                  </a:prstGeom>
                </p:spPr>
              </p:pic>
              <p:pic>
                <p:nvPicPr>
                  <p:cNvPr id="38" name="Graphic 37" descr="Cough outline">
                    <a:extLst>
                      <a:ext uri="{FF2B5EF4-FFF2-40B4-BE49-F238E27FC236}">
                        <a16:creationId xmlns:a16="http://schemas.microsoft.com/office/drawing/2014/main" id="{D7152431-7A6C-1BB1-2049-D15CF757EAF0}"/>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322506" y="4998163"/>
                    <a:ext cx="712761" cy="676510"/>
                  </a:xfrm>
                  <a:prstGeom prst="rect">
                    <a:avLst/>
                  </a:prstGeom>
                </p:spPr>
              </p:pic>
              <p:pic>
                <p:nvPicPr>
                  <p:cNvPr id="39" name="Graphic 38" descr="Cough outline">
                    <a:extLst>
                      <a:ext uri="{FF2B5EF4-FFF2-40B4-BE49-F238E27FC236}">
                        <a16:creationId xmlns:a16="http://schemas.microsoft.com/office/drawing/2014/main" id="{D988A785-7024-E888-4BB9-5850F09FFDD4}"/>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3812635" y="4771878"/>
                    <a:ext cx="712761" cy="676510"/>
                  </a:xfrm>
                  <a:prstGeom prst="rect">
                    <a:avLst/>
                  </a:prstGeom>
                </p:spPr>
              </p:pic>
            </p:grpSp>
            <p:pic>
              <p:nvPicPr>
                <p:cNvPr id="33" name="Graphic 32" descr="Germ with solid fill">
                  <a:extLst>
                    <a:ext uri="{FF2B5EF4-FFF2-40B4-BE49-F238E27FC236}">
                      <a16:creationId xmlns:a16="http://schemas.microsoft.com/office/drawing/2014/main" id="{FCED7489-7693-1C67-F940-32EF49C0DB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61643" y="1313649"/>
                  <a:ext cx="301376" cy="301376"/>
                </a:xfrm>
                <a:prstGeom prst="rect">
                  <a:avLst/>
                </a:prstGeom>
              </p:spPr>
            </p:pic>
          </p:grpSp>
          <p:pic>
            <p:nvPicPr>
              <p:cNvPr id="30" name="Graphic 29" descr="Germ with solid fill">
                <a:extLst>
                  <a:ext uri="{FF2B5EF4-FFF2-40B4-BE49-F238E27FC236}">
                    <a16:creationId xmlns:a16="http://schemas.microsoft.com/office/drawing/2014/main" id="{361B9091-13EE-9A6C-34C8-6C24543FEA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3810" y="4527935"/>
                <a:ext cx="301376" cy="301376"/>
              </a:xfrm>
              <a:prstGeom prst="rect">
                <a:avLst/>
              </a:prstGeom>
            </p:spPr>
          </p:pic>
          <p:pic>
            <p:nvPicPr>
              <p:cNvPr id="31" name="Graphic 30" descr="Germ with solid fill">
                <a:extLst>
                  <a:ext uri="{FF2B5EF4-FFF2-40B4-BE49-F238E27FC236}">
                    <a16:creationId xmlns:a16="http://schemas.microsoft.com/office/drawing/2014/main" id="{7F4C303A-9E31-40F9-0F58-2AF79709D4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49328" y="4973174"/>
                <a:ext cx="301376" cy="301376"/>
              </a:xfrm>
              <a:prstGeom prst="rect">
                <a:avLst/>
              </a:prstGeom>
            </p:spPr>
          </p:pic>
        </p:grpSp>
        <p:pic>
          <p:nvPicPr>
            <p:cNvPr id="24" name="Picture 14" descr="Bat,Silhouette,Monochrome Photography PNG Clipart - Royalty Free SVG / PNG">
              <a:extLst>
                <a:ext uri="{FF2B5EF4-FFF2-40B4-BE49-F238E27FC236}">
                  <a16:creationId xmlns:a16="http://schemas.microsoft.com/office/drawing/2014/main" id="{248E5024-2666-A76D-E794-1382BFF9100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20529776">
              <a:off x="516129" y="4247850"/>
              <a:ext cx="3473015" cy="1689477"/>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Germ with solid fill">
              <a:extLst>
                <a:ext uri="{FF2B5EF4-FFF2-40B4-BE49-F238E27FC236}">
                  <a16:creationId xmlns:a16="http://schemas.microsoft.com/office/drawing/2014/main" id="{431A00DD-4819-CE2E-3D4B-D71EBAD17B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65363" y="5415778"/>
              <a:ext cx="283312" cy="283312"/>
            </a:xfrm>
            <a:prstGeom prst="rect">
              <a:avLst/>
            </a:prstGeom>
          </p:spPr>
        </p:pic>
        <p:pic>
          <p:nvPicPr>
            <p:cNvPr id="26" name="Graphic 25" descr="Germ with solid fill">
              <a:extLst>
                <a:ext uri="{FF2B5EF4-FFF2-40B4-BE49-F238E27FC236}">
                  <a16:creationId xmlns:a16="http://schemas.microsoft.com/office/drawing/2014/main" id="{09FAE7D3-A010-FCBE-387C-38EB1F301E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52767" y="5287164"/>
              <a:ext cx="283312" cy="283312"/>
            </a:xfrm>
            <a:prstGeom prst="rect">
              <a:avLst/>
            </a:prstGeom>
          </p:spPr>
        </p:pic>
        <p:pic>
          <p:nvPicPr>
            <p:cNvPr id="27" name="Graphic 26" descr="Germ with solid fill">
              <a:extLst>
                <a:ext uri="{FF2B5EF4-FFF2-40B4-BE49-F238E27FC236}">
                  <a16:creationId xmlns:a16="http://schemas.microsoft.com/office/drawing/2014/main" id="{18588BDB-7152-1889-627F-A0206EEE0A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33151" y="5169360"/>
              <a:ext cx="283312" cy="283312"/>
            </a:xfrm>
            <a:prstGeom prst="rect">
              <a:avLst/>
            </a:prstGeom>
          </p:spPr>
        </p:pic>
        <p:pic>
          <p:nvPicPr>
            <p:cNvPr id="28" name="Graphic 27" descr="Germ with solid fill">
              <a:extLst>
                <a:ext uri="{FF2B5EF4-FFF2-40B4-BE49-F238E27FC236}">
                  <a16:creationId xmlns:a16="http://schemas.microsoft.com/office/drawing/2014/main" id="{B61AFF35-C023-E7FF-14FD-1F98A4C3C70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2250" y="4962667"/>
              <a:ext cx="283312" cy="283312"/>
            </a:xfrm>
            <a:prstGeom prst="rect">
              <a:avLst/>
            </a:prstGeom>
          </p:spPr>
        </p:pic>
      </p:grpSp>
      <p:grpSp>
        <p:nvGrpSpPr>
          <p:cNvPr id="44" name="Group 43">
            <a:extLst>
              <a:ext uri="{FF2B5EF4-FFF2-40B4-BE49-F238E27FC236}">
                <a16:creationId xmlns:a16="http://schemas.microsoft.com/office/drawing/2014/main" id="{F97AA390-CD29-9793-B372-CE4A03A7C35E}"/>
              </a:ext>
            </a:extLst>
          </p:cNvPr>
          <p:cNvGrpSpPr/>
          <p:nvPr/>
        </p:nvGrpSpPr>
        <p:grpSpPr>
          <a:xfrm>
            <a:off x="9510977" y="2785570"/>
            <a:ext cx="914400" cy="914400"/>
            <a:chOff x="-147462" y="928731"/>
            <a:chExt cx="914400" cy="914400"/>
          </a:xfrm>
        </p:grpSpPr>
        <p:pic>
          <p:nvPicPr>
            <p:cNvPr id="45" name="Graphic 44" descr="Thermometer outline">
              <a:extLst>
                <a:ext uri="{FF2B5EF4-FFF2-40B4-BE49-F238E27FC236}">
                  <a16:creationId xmlns:a16="http://schemas.microsoft.com/office/drawing/2014/main" id="{E5FB82A0-8081-4936-5489-036E589145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2" y="928731"/>
              <a:ext cx="914400" cy="914400"/>
            </a:xfrm>
            <a:prstGeom prst="rect">
              <a:avLst/>
            </a:prstGeom>
          </p:spPr>
        </p:pic>
        <p:sp>
          <p:nvSpPr>
            <p:cNvPr id="46" name="Oval 45">
              <a:extLst>
                <a:ext uri="{FF2B5EF4-FFF2-40B4-BE49-F238E27FC236}">
                  <a16:creationId xmlns:a16="http://schemas.microsoft.com/office/drawing/2014/main" id="{E52E4CFC-5779-BDA0-0855-8763F07DA2A7}"/>
                </a:ext>
              </a:extLst>
            </p:cNvPr>
            <p:cNvSpPr/>
            <p:nvPr/>
          </p:nvSpPr>
          <p:spPr>
            <a:xfrm>
              <a:off x="243025" y="1553014"/>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CF7CB90-3761-650C-FF09-E1AADCFE68AF}"/>
                </a:ext>
              </a:extLst>
            </p:cNvPr>
            <p:cNvSpPr/>
            <p:nvPr/>
          </p:nvSpPr>
          <p:spPr>
            <a:xfrm flipH="1">
              <a:off x="287324" y="1039914"/>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FD2D83CD-45E5-6275-5D7D-379E5AE94AB9}"/>
              </a:ext>
            </a:extLst>
          </p:cNvPr>
          <p:cNvSpPr/>
          <p:nvPr/>
        </p:nvSpPr>
        <p:spPr>
          <a:xfrm>
            <a:off x="6022255" y="1760928"/>
            <a:ext cx="5984215" cy="385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309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D38FBBAA-43EF-61B2-0840-679C3D495A3D}"/>
              </a:ext>
            </a:extLst>
          </p:cNvPr>
          <p:cNvSpPr txBox="1">
            <a:spLocks/>
          </p:cNvSpPr>
          <p:nvPr/>
        </p:nvSpPr>
        <p:spPr>
          <a:xfrm>
            <a:off x="162232" y="321493"/>
            <a:ext cx="7329689" cy="1016298"/>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Bat reservoirs may evolve </a:t>
            </a:r>
            <a:r>
              <a:rPr lang="en-US" sz="3000" b="1" dirty="0">
                <a:solidFill>
                  <a:srgbClr val="C00000"/>
                </a:solidFill>
                <a:latin typeface="+mn-lt"/>
              </a:rPr>
              <a:t>virus traits</a:t>
            </a:r>
            <a:r>
              <a:rPr lang="en-US" sz="3000" dirty="0">
                <a:latin typeface="+mn-lt"/>
              </a:rPr>
              <a:t> that cause </a:t>
            </a:r>
            <a:r>
              <a:rPr lang="en-US" sz="3000" b="1" dirty="0">
                <a:solidFill>
                  <a:srgbClr val="C00000"/>
                </a:solidFill>
                <a:latin typeface="+mn-lt"/>
              </a:rPr>
              <a:t>virulence in non-bats</a:t>
            </a:r>
            <a:r>
              <a:rPr lang="en-US" sz="3000" dirty="0">
                <a:latin typeface="+mn-lt"/>
              </a:rPr>
              <a:t>.</a:t>
            </a:r>
            <a:endParaRPr lang="en-US" sz="3000" i="1" dirty="0">
              <a:latin typeface="+mn-lt"/>
            </a:endParaRPr>
          </a:p>
        </p:txBody>
      </p:sp>
      <p:grpSp>
        <p:nvGrpSpPr>
          <p:cNvPr id="68" name="Group 67">
            <a:extLst>
              <a:ext uri="{FF2B5EF4-FFF2-40B4-BE49-F238E27FC236}">
                <a16:creationId xmlns:a16="http://schemas.microsoft.com/office/drawing/2014/main" id="{EC3643AB-86D1-3091-20AC-8871116FE045}"/>
              </a:ext>
            </a:extLst>
          </p:cNvPr>
          <p:cNvGrpSpPr/>
          <p:nvPr/>
        </p:nvGrpSpPr>
        <p:grpSpPr>
          <a:xfrm>
            <a:off x="1517524" y="2731780"/>
            <a:ext cx="1651050" cy="988601"/>
            <a:chOff x="-889875" y="4001688"/>
            <a:chExt cx="1651050" cy="988601"/>
          </a:xfrm>
        </p:grpSpPr>
        <p:grpSp>
          <p:nvGrpSpPr>
            <p:cNvPr id="79" name="Group 78">
              <a:extLst>
                <a:ext uri="{FF2B5EF4-FFF2-40B4-BE49-F238E27FC236}">
                  <a16:creationId xmlns:a16="http://schemas.microsoft.com/office/drawing/2014/main" id="{6106A967-91A3-0B8C-3659-2BF7846247B1}"/>
                </a:ext>
              </a:extLst>
            </p:cNvPr>
            <p:cNvGrpSpPr/>
            <p:nvPr/>
          </p:nvGrpSpPr>
          <p:grpSpPr>
            <a:xfrm>
              <a:off x="-819774" y="4075889"/>
              <a:ext cx="914400" cy="914400"/>
              <a:chOff x="-594603" y="869478"/>
              <a:chExt cx="914400" cy="914400"/>
            </a:xfrm>
          </p:grpSpPr>
          <p:pic>
            <p:nvPicPr>
              <p:cNvPr id="81" name="Graphic 80" descr="Thermometer outline">
                <a:extLst>
                  <a:ext uri="{FF2B5EF4-FFF2-40B4-BE49-F238E27FC236}">
                    <a16:creationId xmlns:a16="http://schemas.microsoft.com/office/drawing/2014/main" id="{FBE20FF6-C0A0-C748-14AB-DA4B9CD7B9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603" y="869478"/>
                <a:ext cx="914400" cy="914400"/>
              </a:xfrm>
              <a:prstGeom prst="rect">
                <a:avLst/>
              </a:prstGeom>
            </p:spPr>
          </p:pic>
          <p:sp>
            <p:nvSpPr>
              <p:cNvPr id="82" name="Oval 81">
                <a:extLst>
                  <a:ext uri="{FF2B5EF4-FFF2-40B4-BE49-F238E27FC236}">
                    <a16:creationId xmlns:a16="http://schemas.microsoft.com/office/drawing/2014/main" id="{09437835-2E46-EB35-D1EA-D02B820F05D8}"/>
                  </a:ext>
                </a:extLst>
              </p:cNvPr>
              <p:cNvSpPr/>
              <p:nvPr/>
            </p:nvSpPr>
            <p:spPr>
              <a:xfrm>
                <a:off x="-204340" y="149088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51A89BD-11FC-E264-A2ED-21A1416DCBC8}"/>
                  </a:ext>
                </a:extLst>
              </p:cNvPr>
              <p:cNvSpPr/>
              <p:nvPr/>
            </p:nvSpPr>
            <p:spPr>
              <a:xfrm>
                <a:off x="-162755" y="1040431"/>
                <a:ext cx="45719" cy="515672"/>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C915795-C438-B77D-67E0-ADBA0D9D44F2}"/>
                    </a:ext>
                  </a:extLst>
                </p:cNvPr>
                <p:cNvSpPr txBox="1"/>
                <p:nvPr/>
              </p:nvSpPr>
              <p:spPr>
                <a:xfrm>
                  <a:off x="-889875" y="4001688"/>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5C915795-C438-B77D-67E0-ADBA0D9D44F2}"/>
                    </a:ext>
                  </a:extLst>
                </p:cNvPr>
                <p:cNvSpPr txBox="1">
                  <a:spLocks noRot="1" noChangeAspect="1" noMove="1" noResize="1" noEditPoints="1" noAdjustHandles="1" noChangeArrowheads="1" noChangeShapeType="1" noTextEdit="1"/>
                </p:cNvSpPr>
                <p:nvPr/>
              </p:nvSpPr>
              <p:spPr>
                <a:xfrm>
                  <a:off x="-889875" y="4001688"/>
                  <a:ext cx="1651050" cy="430887"/>
                </a:xfrm>
                <a:prstGeom prst="rect">
                  <a:avLst/>
                </a:prstGeom>
                <a:blipFill>
                  <a:blip r:embed="rId4"/>
                  <a:stretch>
                    <a:fillRect b="-2857"/>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52F6E762-30E5-7CF5-B7F3-A16AE86222A6}"/>
              </a:ext>
            </a:extLst>
          </p:cNvPr>
          <p:cNvGrpSpPr/>
          <p:nvPr/>
        </p:nvGrpSpPr>
        <p:grpSpPr>
          <a:xfrm>
            <a:off x="3397941" y="2740695"/>
            <a:ext cx="1529734" cy="1046558"/>
            <a:chOff x="1322227" y="3976568"/>
            <a:chExt cx="1529734" cy="1046558"/>
          </a:xfrm>
        </p:grpSpPr>
        <p:grpSp>
          <p:nvGrpSpPr>
            <p:cNvPr id="74" name="Group 73">
              <a:extLst>
                <a:ext uri="{FF2B5EF4-FFF2-40B4-BE49-F238E27FC236}">
                  <a16:creationId xmlns:a16="http://schemas.microsoft.com/office/drawing/2014/main" id="{C3FE7920-4839-F129-87EA-DEC655D5E2E4}"/>
                </a:ext>
              </a:extLst>
            </p:cNvPr>
            <p:cNvGrpSpPr/>
            <p:nvPr/>
          </p:nvGrpSpPr>
          <p:grpSpPr>
            <a:xfrm>
              <a:off x="1322227" y="4108726"/>
              <a:ext cx="914400" cy="914400"/>
              <a:chOff x="555394" y="922103"/>
              <a:chExt cx="914400" cy="914400"/>
            </a:xfrm>
          </p:grpSpPr>
          <p:pic>
            <p:nvPicPr>
              <p:cNvPr id="76" name="Graphic 75" descr="Thermometer outline">
                <a:extLst>
                  <a:ext uri="{FF2B5EF4-FFF2-40B4-BE49-F238E27FC236}">
                    <a16:creationId xmlns:a16="http://schemas.microsoft.com/office/drawing/2014/main" id="{6792B9C9-26F8-1850-6A22-EDCF6769A7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394" y="922103"/>
                <a:ext cx="914400" cy="914400"/>
              </a:xfrm>
              <a:prstGeom prst="rect">
                <a:avLst/>
              </a:prstGeom>
            </p:spPr>
          </p:pic>
          <p:sp>
            <p:nvSpPr>
              <p:cNvPr id="77" name="Oval 76">
                <a:extLst>
                  <a:ext uri="{FF2B5EF4-FFF2-40B4-BE49-F238E27FC236}">
                    <a16:creationId xmlns:a16="http://schemas.microsoft.com/office/drawing/2014/main" id="{FA5D4A96-9853-4655-CFD8-945F11F28A31}"/>
                  </a:ext>
                </a:extLst>
              </p:cNvPr>
              <p:cNvSpPr/>
              <p:nvPr/>
            </p:nvSpPr>
            <p:spPr>
              <a:xfrm>
                <a:off x="946007"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1B906D7-C337-7F22-5474-7C2302F7E80C}"/>
                  </a:ext>
                </a:extLst>
              </p:cNvPr>
              <p:cNvSpPr/>
              <p:nvPr/>
            </p:nvSpPr>
            <p:spPr>
              <a:xfrm>
                <a:off x="986792" y="1411557"/>
                <a:ext cx="45719" cy="144545"/>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60283E1-1897-7C28-63AD-9757C7566BEA}"/>
                    </a:ext>
                  </a:extLst>
                </p:cNvPr>
                <p:cNvSpPr txBox="1"/>
                <p:nvPr/>
              </p:nvSpPr>
              <p:spPr>
                <a:xfrm>
                  <a:off x="1830512" y="3976568"/>
                  <a:ext cx="1021449"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ea typeface="Cambria Math" panose="02040503050406030204" pitchFamily="18" charset="0"/>
                              </a:rPr>
                              <m:t>𝜶</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260283E1-1897-7C28-63AD-9757C7566BEA}"/>
                    </a:ext>
                  </a:extLst>
                </p:cNvPr>
                <p:cNvSpPr txBox="1">
                  <a:spLocks noRot="1" noChangeAspect="1" noMove="1" noResize="1" noEditPoints="1" noAdjustHandles="1" noChangeArrowheads="1" noChangeShapeType="1" noTextEdit="1"/>
                </p:cNvSpPr>
                <p:nvPr/>
              </p:nvSpPr>
              <p:spPr>
                <a:xfrm>
                  <a:off x="1830512" y="3976568"/>
                  <a:ext cx="1021449" cy="430887"/>
                </a:xfrm>
                <a:prstGeom prst="rect">
                  <a:avLst/>
                </a:prstGeom>
                <a:blipFill>
                  <a:blip r:embed="rId5"/>
                  <a:stretch>
                    <a:fillRect r="-8642" b="-20588"/>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CF02B61E-52FF-0C32-E316-39C52933D777}"/>
              </a:ext>
            </a:extLst>
          </p:cNvPr>
          <p:cNvGrpSpPr/>
          <p:nvPr/>
        </p:nvGrpSpPr>
        <p:grpSpPr>
          <a:xfrm>
            <a:off x="8986305" y="2795664"/>
            <a:ext cx="914400" cy="914400"/>
            <a:chOff x="-147462" y="928731"/>
            <a:chExt cx="914400" cy="914400"/>
          </a:xfrm>
        </p:grpSpPr>
        <p:pic>
          <p:nvPicPr>
            <p:cNvPr id="71" name="Graphic 70" descr="Thermometer outline">
              <a:extLst>
                <a:ext uri="{FF2B5EF4-FFF2-40B4-BE49-F238E27FC236}">
                  <a16:creationId xmlns:a16="http://schemas.microsoft.com/office/drawing/2014/main" id="{4FCD23BC-6614-955E-B9CC-D5BE9B328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2" y="928731"/>
              <a:ext cx="914400" cy="914400"/>
            </a:xfrm>
            <a:prstGeom prst="rect">
              <a:avLst/>
            </a:prstGeom>
          </p:spPr>
        </p:pic>
        <p:sp>
          <p:nvSpPr>
            <p:cNvPr id="72" name="Oval 71">
              <a:extLst>
                <a:ext uri="{FF2B5EF4-FFF2-40B4-BE49-F238E27FC236}">
                  <a16:creationId xmlns:a16="http://schemas.microsoft.com/office/drawing/2014/main" id="{A72BC03A-02D2-C816-057B-7895803259E5}"/>
                </a:ext>
              </a:extLst>
            </p:cNvPr>
            <p:cNvSpPr/>
            <p:nvPr/>
          </p:nvSpPr>
          <p:spPr>
            <a:xfrm>
              <a:off x="243025" y="1553014"/>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B17B93C-AEE8-554E-A5B7-796B81A3D22E}"/>
                </a:ext>
              </a:extLst>
            </p:cNvPr>
            <p:cNvSpPr/>
            <p:nvPr/>
          </p:nvSpPr>
          <p:spPr>
            <a:xfrm flipH="1">
              <a:off x="287324" y="1039914"/>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14343E7-07FD-FB6B-DE04-22C5A1E462C2}"/>
                  </a:ext>
                </a:extLst>
              </p:cNvPr>
              <p:cNvSpPr txBox="1"/>
              <p:nvPr/>
            </p:nvSpPr>
            <p:spPr>
              <a:xfrm>
                <a:off x="10751173" y="2545977"/>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C00000"/>
                              </a:solidFill>
                              <a:latin typeface="Cambria Math" panose="02040503050406030204" pitchFamily="18" charset="0"/>
                            </a:rPr>
                          </m:ctrlPr>
                        </m:sSubPr>
                        <m:e>
                          <m:r>
                            <a:rPr lang="en-US" sz="2200" b="1" i="1" smtClean="0">
                              <a:solidFill>
                                <a:srgbClr val="C00000"/>
                              </a:solidFill>
                              <a:latin typeface="Cambria Math" panose="02040503050406030204" pitchFamily="18" charset="0"/>
                            </a:rPr>
                            <m:t>𝜶</m:t>
                          </m:r>
                        </m:e>
                        <m:sub>
                          <m:r>
                            <a:rPr lang="en-US" sz="2200" b="1" i="1" smtClean="0">
                              <a:solidFill>
                                <a:srgbClr val="C00000"/>
                              </a:solidFill>
                              <a:latin typeface="Cambria Math" panose="02040503050406030204" pitchFamily="18" charset="0"/>
                            </a:rPr>
                            <m:t>𝑺</m:t>
                          </m:r>
                        </m:sub>
                      </m:sSub>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A14343E7-07FD-FB6B-DE04-22C5A1E462C2}"/>
                  </a:ext>
                </a:extLst>
              </p:cNvPr>
              <p:cNvSpPr txBox="1">
                <a:spLocks noRot="1" noChangeAspect="1" noMove="1" noResize="1" noEditPoints="1" noAdjustHandles="1" noChangeArrowheads="1" noChangeShapeType="1" noTextEdit="1"/>
              </p:cNvSpPr>
              <p:nvPr/>
            </p:nvSpPr>
            <p:spPr>
              <a:xfrm>
                <a:off x="10751173" y="2545977"/>
                <a:ext cx="1651050" cy="430887"/>
              </a:xfrm>
              <a:prstGeom prst="rect">
                <a:avLst/>
              </a:prstGeom>
              <a:blipFill>
                <a:blip r:embed="rId6"/>
                <a:stretch>
                  <a:fillRect b="-17143"/>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D769609-2815-5E04-303C-958B626ECDBB}"/>
              </a:ext>
            </a:extLst>
          </p:cNvPr>
          <p:cNvGrpSpPr/>
          <p:nvPr/>
        </p:nvGrpSpPr>
        <p:grpSpPr>
          <a:xfrm>
            <a:off x="2229859" y="2799146"/>
            <a:ext cx="914400" cy="914400"/>
            <a:chOff x="65200" y="909486"/>
            <a:chExt cx="914400" cy="914400"/>
          </a:xfrm>
        </p:grpSpPr>
        <p:pic>
          <p:nvPicPr>
            <p:cNvPr id="100" name="Graphic 99" descr="Thermometer outline">
              <a:extLst>
                <a:ext uri="{FF2B5EF4-FFF2-40B4-BE49-F238E27FC236}">
                  <a16:creationId xmlns:a16="http://schemas.microsoft.com/office/drawing/2014/main" id="{CCC0C5E5-F97E-BA53-4588-50F358D509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00" y="909486"/>
              <a:ext cx="914400" cy="914400"/>
            </a:xfrm>
            <a:prstGeom prst="rect">
              <a:avLst/>
            </a:prstGeom>
          </p:spPr>
        </p:pic>
        <p:sp>
          <p:nvSpPr>
            <p:cNvPr id="101" name="Oval 100">
              <a:extLst>
                <a:ext uri="{FF2B5EF4-FFF2-40B4-BE49-F238E27FC236}">
                  <a16:creationId xmlns:a16="http://schemas.microsoft.com/office/drawing/2014/main" id="{3546B603-5D80-FE98-58C5-3684C67ED043}"/>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10999C5-7E1E-C489-4C68-CB5B6D582BCC}"/>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331B4E9-2843-0B43-4834-36C2BC77D753}"/>
                  </a:ext>
                </a:extLst>
              </p:cNvPr>
              <p:cNvSpPr txBox="1"/>
              <p:nvPr/>
            </p:nvSpPr>
            <p:spPr>
              <a:xfrm>
                <a:off x="2473103" y="2757733"/>
                <a:ext cx="1651050" cy="438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ea typeface="Cambria Math" panose="02040503050406030204" pitchFamily="18" charset="0"/>
                            </a:rPr>
                            <m:t>𝜷</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smtClean="0">
                          <a:solidFill>
                            <a:srgbClr val="C00000"/>
                          </a:solidFill>
                          <a:latin typeface="Cambria Math" panose="02040503050406030204" pitchFamily="18" charset="0"/>
                        </a:rPr>
                        <m:t>(</m:t>
                      </m:r>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rPr>
                            <m:t>𝒓</m:t>
                          </m:r>
                        </m:e>
                        <m:sub>
                          <m:r>
                            <a:rPr lang="en-US" sz="2200" b="1" i="1" smtClean="0">
                              <a:solidFill>
                                <a:srgbClr val="C00000"/>
                              </a:solidFill>
                              <a:latin typeface="Cambria Math" panose="02040503050406030204" pitchFamily="18" charset="0"/>
                            </a:rPr>
                            <m:t>𝑹</m:t>
                          </m:r>
                        </m:sub>
                        <m:sup>
                          <m:r>
                            <a:rPr lang="en-US" sz="2200" b="1" i="1" smtClean="0">
                              <a:solidFill>
                                <a:srgbClr val="C00000"/>
                              </a:solidFill>
                              <a:latin typeface="Cambria Math" panose="02040503050406030204" pitchFamily="18" charset="0"/>
                            </a:rPr>
                            <m:t>∗</m:t>
                          </m:r>
                        </m:sup>
                      </m:sSubSup>
                      <m:r>
                        <a:rPr lang="en-US" sz="2200" b="1" i="1" smtClean="0">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03" name="TextBox 102">
                <a:extLst>
                  <a:ext uri="{FF2B5EF4-FFF2-40B4-BE49-F238E27FC236}">
                    <a16:creationId xmlns:a16="http://schemas.microsoft.com/office/drawing/2014/main" id="{4331B4E9-2843-0B43-4834-36C2BC77D753}"/>
                  </a:ext>
                </a:extLst>
              </p:cNvPr>
              <p:cNvSpPr txBox="1">
                <a:spLocks noRot="1" noChangeAspect="1" noMove="1" noResize="1" noEditPoints="1" noAdjustHandles="1" noChangeArrowheads="1" noChangeShapeType="1" noTextEdit="1"/>
              </p:cNvSpPr>
              <p:nvPr/>
            </p:nvSpPr>
            <p:spPr>
              <a:xfrm>
                <a:off x="2473103" y="2757733"/>
                <a:ext cx="1651050" cy="438262"/>
              </a:xfrm>
              <a:prstGeom prst="rect">
                <a:avLst/>
              </a:prstGeom>
              <a:blipFill>
                <a:blip r:embed="rId7"/>
                <a:stretch>
                  <a:fillRect b="-16667"/>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729E9667-5B48-2FA7-6C32-0DBF1E1A2DEB}"/>
              </a:ext>
            </a:extLst>
          </p:cNvPr>
          <p:cNvGrpSpPr/>
          <p:nvPr/>
        </p:nvGrpSpPr>
        <p:grpSpPr>
          <a:xfrm>
            <a:off x="10567521" y="2794765"/>
            <a:ext cx="914400" cy="914400"/>
            <a:chOff x="10751618" y="2780814"/>
            <a:chExt cx="914400" cy="914400"/>
          </a:xfrm>
        </p:grpSpPr>
        <p:pic>
          <p:nvPicPr>
            <p:cNvPr id="107" name="Graphic 106" descr="Thermometer outline">
              <a:extLst>
                <a:ext uri="{FF2B5EF4-FFF2-40B4-BE49-F238E27FC236}">
                  <a16:creationId xmlns:a16="http://schemas.microsoft.com/office/drawing/2014/main" id="{1143BE07-DD28-E982-43A2-47168BD47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1618" y="2780814"/>
              <a:ext cx="914400" cy="914400"/>
            </a:xfrm>
            <a:prstGeom prst="rect">
              <a:avLst/>
            </a:prstGeom>
          </p:spPr>
        </p:pic>
        <p:sp>
          <p:nvSpPr>
            <p:cNvPr id="108" name="Oval 107">
              <a:extLst>
                <a:ext uri="{FF2B5EF4-FFF2-40B4-BE49-F238E27FC236}">
                  <a16:creationId xmlns:a16="http://schemas.microsoft.com/office/drawing/2014/main" id="{D91CCE70-90C0-33DA-3F3B-2E093B8A773C}"/>
                </a:ext>
              </a:extLst>
            </p:cNvPr>
            <p:cNvSpPr/>
            <p:nvPr/>
          </p:nvSpPr>
          <p:spPr>
            <a:xfrm>
              <a:off x="11142093" y="3403077"/>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D5223FF-29CB-2166-EE2A-90390EB3B551}"/>
                </a:ext>
              </a:extLst>
            </p:cNvPr>
            <p:cNvSpPr/>
            <p:nvPr/>
          </p:nvSpPr>
          <p:spPr>
            <a:xfrm flipH="1">
              <a:off x="11186392" y="2932507"/>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D389C4C1-42C5-1A7F-9998-693FEDBE3251}"/>
                  </a:ext>
                </a:extLst>
              </p:cNvPr>
              <p:cNvSpPr txBox="1"/>
              <p:nvPr/>
            </p:nvSpPr>
            <p:spPr>
              <a:xfrm>
                <a:off x="8848999" y="2552911"/>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ea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10" name="TextBox 109">
                <a:extLst>
                  <a:ext uri="{FF2B5EF4-FFF2-40B4-BE49-F238E27FC236}">
                    <a16:creationId xmlns:a16="http://schemas.microsoft.com/office/drawing/2014/main" id="{D389C4C1-42C5-1A7F-9998-693FEDBE3251}"/>
                  </a:ext>
                </a:extLst>
              </p:cNvPr>
              <p:cNvSpPr txBox="1">
                <a:spLocks noRot="1" noChangeAspect="1" noMove="1" noResize="1" noEditPoints="1" noAdjustHandles="1" noChangeArrowheads="1" noChangeShapeType="1" noTextEdit="1"/>
              </p:cNvSpPr>
              <p:nvPr/>
            </p:nvSpPr>
            <p:spPr>
              <a:xfrm>
                <a:off x="8848999" y="2552911"/>
                <a:ext cx="1651050" cy="430887"/>
              </a:xfrm>
              <a:prstGeom prst="rect">
                <a:avLst/>
              </a:prstGeom>
              <a:blipFill>
                <a:blip r:embed="rId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E8188262-685F-9336-B48B-B79D69343A3B}"/>
                  </a:ext>
                </a:extLst>
              </p:cNvPr>
              <p:cNvSpPr txBox="1"/>
              <p:nvPr/>
            </p:nvSpPr>
            <p:spPr>
              <a:xfrm>
                <a:off x="9708700" y="2580220"/>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C00000"/>
                              </a:solidFill>
                              <a:latin typeface="Cambria Math" panose="02040503050406030204" pitchFamily="18" charset="0"/>
                            </a:rPr>
                          </m:ctrlPr>
                        </m:sSubPr>
                        <m:e>
                          <m:r>
                            <a:rPr lang="en-US" sz="2200" b="1" i="1" smtClean="0">
                              <a:solidFill>
                                <a:srgbClr val="C00000"/>
                              </a:solidFill>
                              <a:latin typeface="Cambria Math" panose="02040503050406030204" pitchFamily="18" charset="0"/>
                              <a:ea typeface="Cambria Math" panose="02040503050406030204" pitchFamily="18" charset="0"/>
                            </a:rPr>
                            <m:t>𝜷</m:t>
                          </m:r>
                        </m:e>
                        <m:sub>
                          <m:r>
                            <a:rPr lang="en-US" sz="2200" b="1" i="1" smtClean="0">
                              <a:solidFill>
                                <a:srgbClr val="C00000"/>
                              </a:solidFill>
                              <a:latin typeface="Cambria Math" panose="02040503050406030204" pitchFamily="18" charset="0"/>
                            </a:rPr>
                            <m:t>𝑺</m:t>
                          </m:r>
                        </m:sub>
                      </m:sSub>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11" name="TextBox 110">
                <a:extLst>
                  <a:ext uri="{FF2B5EF4-FFF2-40B4-BE49-F238E27FC236}">
                    <a16:creationId xmlns:a16="http://schemas.microsoft.com/office/drawing/2014/main" id="{E8188262-685F-9336-B48B-B79D69343A3B}"/>
                  </a:ext>
                </a:extLst>
              </p:cNvPr>
              <p:cNvSpPr txBox="1">
                <a:spLocks noRot="1" noChangeAspect="1" noMove="1" noResize="1" noEditPoints="1" noAdjustHandles="1" noChangeArrowheads="1" noChangeShapeType="1" noTextEdit="1"/>
              </p:cNvSpPr>
              <p:nvPr/>
            </p:nvSpPr>
            <p:spPr>
              <a:xfrm>
                <a:off x="9708700" y="2580220"/>
                <a:ext cx="1651050" cy="430887"/>
              </a:xfrm>
              <a:prstGeom prst="rect">
                <a:avLst/>
              </a:prstGeom>
              <a:blipFill>
                <a:blip r:embed="rId9"/>
                <a:stretch>
                  <a:fillRect b="-17143"/>
                </a:stretch>
              </a:blipFill>
            </p:spPr>
            <p:txBody>
              <a:bodyPr/>
              <a:lstStyle/>
              <a:p>
                <a:r>
                  <a:rPr lang="en-US">
                    <a:noFill/>
                  </a:rPr>
                  <a:t> </a:t>
                </a:r>
              </a:p>
            </p:txBody>
          </p:sp>
        </mc:Fallback>
      </mc:AlternateContent>
      <p:grpSp>
        <p:nvGrpSpPr>
          <p:cNvPr id="112" name="Group 111">
            <a:extLst>
              <a:ext uri="{FF2B5EF4-FFF2-40B4-BE49-F238E27FC236}">
                <a16:creationId xmlns:a16="http://schemas.microsoft.com/office/drawing/2014/main" id="{78D48083-1FC5-DD41-DA5B-A6D503D0FF26}"/>
              </a:ext>
            </a:extLst>
          </p:cNvPr>
          <p:cNvGrpSpPr/>
          <p:nvPr/>
        </p:nvGrpSpPr>
        <p:grpSpPr>
          <a:xfrm>
            <a:off x="6620315" y="346259"/>
            <a:ext cx="914400" cy="914400"/>
            <a:chOff x="65200" y="909486"/>
            <a:chExt cx="914400" cy="914400"/>
          </a:xfrm>
        </p:grpSpPr>
        <p:pic>
          <p:nvPicPr>
            <p:cNvPr id="113" name="Graphic 112" descr="Thermometer outline">
              <a:extLst>
                <a:ext uri="{FF2B5EF4-FFF2-40B4-BE49-F238E27FC236}">
                  <a16:creationId xmlns:a16="http://schemas.microsoft.com/office/drawing/2014/main" id="{F3B28CEA-0436-3F04-25AB-E9C01B3F0A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00" y="909486"/>
              <a:ext cx="914400" cy="914400"/>
            </a:xfrm>
            <a:prstGeom prst="rect">
              <a:avLst/>
            </a:prstGeom>
          </p:spPr>
        </p:pic>
        <p:sp>
          <p:nvSpPr>
            <p:cNvPr id="114" name="Oval 113">
              <a:extLst>
                <a:ext uri="{FF2B5EF4-FFF2-40B4-BE49-F238E27FC236}">
                  <a16:creationId xmlns:a16="http://schemas.microsoft.com/office/drawing/2014/main" id="{2928F4AD-B501-8774-646F-FEE7F3803FB2}"/>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A532393-D140-3F0D-106D-25EC9D9386FF}"/>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D5F3C13-0756-B342-53C9-502B490D32B4}"/>
                  </a:ext>
                </a:extLst>
              </p:cNvPr>
              <p:cNvSpPr txBox="1"/>
              <p:nvPr/>
            </p:nvSpPr>
            <p:spPr>
              <a:xfrm>
                <a:off x="7263049" y="326364"/>
                <a:ext cx="1651050" cy="977062"/>
              </a:xfrm>
              <a:prstGeom prst="rect">
                <a:avLst/>
              </a:prstGeom>
              <a:noFill/>
            </p:spPr>
            <p:txBody>
              <a:bodyPr wrap="square" rtlCol="0">
                <a:spAutoFit/>
              </a:bodyPr>
              <a:lstStyle/>
              <a:p>
                <a14:m>
                  <m:oMath xmlns:m="http://schemas.openxmlformats.org/officeDocument/2006/math">
                    <m:sSup>
                      <m:sSupPr>
                        <m:ctrlPr>
                          <a:rPr lang="en-US" sz="2200" b="1" i="1" smtClean="0">
                            <a:solidFill>
                              <a:srgbClr val="C00000"/>
                            </a:solidFill>
                            <a:latin typeface="Cambria Math" panose="02040503050406030204" pitchFamily="18" charset="0"/>
                            <a:ea typeface="Cambria Math" panose="02040503050406030204" pitchFamily="18" charset="0"/>
                          </a:rPr>
                        </m:ctrlPr>
                      </m:sSupPr>
                      <m:e>
                        <m:r>
                          <a:rPr lang="en-US" sz="2200" b="1" i="1">
                            <a:solidFill>
                              <a:srgbClr val="C00000"/>
                            </a:solidFill>
                            <a:latin typeface="Cambria Math" panose="02040503050406030204" pitchFamily="18" charset="0"/>
                            <a:ea typeface="Cambria Math" panose="02040503050406030204" pitchFamily="18" charset="0"/>
                          </a:rPr>
                          <m:t>𝒓</m:t>
                        </m:r>
                      </m:e>
                      <m:sup>
                        <m:r>
                          <a:rPr lang="en-US" sz="2200" b="1" i="1" smtClean="0">
                            <a:solidFill>
                              <a:srgbClr val="C00000"/>
                            </a:solidFill>
                            <a:latin typeface="Cambria Math" panose="02040503050406030204" pitchFamily="18" charset="0"/>
                            <a:ea typeface="Cambria Math" panose="02040503050406030204" pitchFamily="18" charset="0"/>
                          </a:rPr>
                          <m:t>∗</m:t>
                        </m:r>
                      </m:sup>
                    </m:sSup>
                  </m:oMath>
                </a14:m>
                <a:r>
                  <a:rPr lang="en-US" dirty="0">
                    <a:solidFill>
                      <a:srgbClr val="C00000"/>
                    </a:solidFill>
                    <a:latin typeface="Arial" panose="020B0604020202020204" pitchFamily="34" charset="0"/>
                    <a:cs typeface="Arial" panose="020B0604020202020204" pitchFamily="34" charset="0"/>
                  </a:rPr>
                  <a:t>within-host virus growth rate</a:t>
                </a:r>
              </a:p>
            </p:txBody>
          </p:sp>
        </mc:Choice>
        <mc:Fallback xmlns="">
          <p:sp>
            <p:nvSpPr>
              <p:cNvPr id="116" name="TextBox 115">
                <a:extLst>
                  <a:ext uri="{FF2B5EF4-FFF2-40B4-BE49-F238E27FC236}">
                    <a16:creationId xmlns:a16="http://schemas.microsoft.com/office/drawing/2014/main" id="{0D5F3C13-0756-B342-53C9-502B490D32B4}"/>
                  </a:ext>
                </a:extLst>
              </p:cNvPr>
              <p:cNvSpPr txBox="1">
                <a:spLocks noRot="1" noChangeAspect="1" noMove="1" noResize="1" noEditPoints="1" noAdjustHandles="1" noChangeArrowheads="1" noChangeShapeType="1" noTextEdit="1"/>
              </p:cNvSpPr>
              <p:nvPr/>
            </p:nvSpPr>
            <p:spPr>
              <a:xfrm>
                <a:off x="7263049" y="326364"/>
                <a:ext cx="1651050" cy="977062"/>
              </a:xfrm>
              <a:prstGeom prst="rect">
                <a:avLst/>
              </a:prstGeom>
              <a:blipFill>
                <a:blip r:embed="rId10"/>
                <a:stretch>
                  <a:fillRect l="-3053"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A86E1889-8AA5-B9F1-DC91-27F65AD1F665}"/>
                  </a:ext>
                </a:extLst>
              </p:cNvPr>
              <p:cNvSpPr txBox="1"/>
              <p:nvPr/>
            </p:nvSpPr>
            <p:spPr>
              <a:xfrm>
                <a:off x="762100" y="3861881"/>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𝑹</m:t>
                      </m:r>
                      <m:r>
                        <m:rPr>
                          <m:sty m:val="p"/>
                        </m:rPr>
                        <a:rPr lang="en-US" sz="2200" b="0" i="0" smtClean="0">
                          <a:solidFill>
                            <a:srgbClr val="C00000"/>
                          </a:solidFill>
                          <a:latin typeface="Cambria Math" panose="02040503050406030204" pitchFamily="18" charset="0"/>
                          <a:ea typeface="Cambria Math" panose="02040503050406030204" pitchFamily="18" charset="0"/>
                        </a:rPr>
                        <m:t>eservoir</m:t>
                      </m:r>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117" name="TextBox 116">
                <a:extLst>
                  <a:ext uri="{FF2B5EF4-FFF2-40B4-BE49-F238E27FC236}">
                    <a16:creationId xmlns:a16="http://schemas.microsoft.com/office/drawing/2014/main" id="{A86E1889-8AA5-B9F1-DC91-27F65AD1F665}"/>
                  </a:ext>
                </a:extLst>
              </p:cNvPr>
              <p:cNvSpPr txBox="1">
                <a:spLocks noRot="1" noChangeAspect="1" noMove="1" noResize="1" noEditPoints="1" noAdjustHandles="1" noChangeArrowheads="1" noChangeShapeType="1" noTextEdit="1"/>
              </p:cNvSpPr>
              <p:nvPr/>
            </p:nvSpPr>
            <p:spPr>
              <a:xfrm>
                <a:off x="762100" y="3861881"/>
                <a:ext cx="1651050"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95CE4A0-F72D-136D-B06F-1455C4DDE44A}"/>
                  </a:ext>
                </a:extLst>
              </p:cNvPr>
              <p:cNvSpPr txBox="1"/>
              <p:nvPr/>
            </p:nvSpPr>
            <p:spPr>
              <a:xfrm>
                <a:off x="8169972" y="2138756"/>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𝑺</m:t>
                      </m:r>
                      <m:r>
                        <m:rPr>
                          <m:sty m:val="p"/>
                        </m:rPr>
                        <a:rPr lang="en-US" sz="2200" b="0" i="0" smtClean="0">
                          <a:solidFill>
                            <a:srgbClr val="C00000"/>
                          </a:solidFill>
                          <a:latin typeface="Cambria Math" panose="02040503050406030204" pitchFamily="18" charset="0"/>
                          <a:ea typeface="Cambria Math" panose="02040503050406030204" pitchFamily="18" charset="0"/>
                        </a:rPr>
                        <m:t>pillover</m:t>
                      </m:r>
                      <m:r>
                        <a:rPr lang="en-US" sz="2200" b="0" i="0" smtClean="0">
                          <a:solidFill>
                            <a:srgbClr val="C00000"/>
                          </a:solidFill>
                          <a:latin typeface="Cambria Math" panose="02040503050406030204" pitchFamily="18" charset="0"/>
                          <a:ea typeface="Cambria Math" panose="02040503050406030204" pitchFamily="18" charset="0"/>
                        </a:rPr>
                        <m:t> </m:t>
                      </m:r>
                      <m:r>
                        <m:rPr>
                          <m:sty m:val="p"/>
                        </m:rPr>
                        <a:rPr lang="en-US" sz="2200" b="0" i="0" smtClean="0">
                          <a:solidFill>
                            <a:srgbClr val="C00000"/>
                          </a:solidFill>
                          <a:latin typeface="Cambria Math" panose="02040503050406030204" pitchFamily="18" charset="0"/>
                          <a:ea typeface="Cambria Math" panose="02040503050406030204" pitchFamily="18" charset="0"/>
                        </a:rPr>
                        <m:t>host</m:t>
                      </m:r>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118" name="TextBox 117">
                <a:extLst>
                  <a:ext uri="{FF2B5EF4-FFF2-40B4-BE49-F238E27FC236}">
                    <a16:creationId xmlns:a16="http://schemas.microsoft.com/office/drawing/2014/main" id="{295CE4A0-F72D-136D-B06F-1455C4DDE44A}"/>
                  </a:ext>
                </a:extLst>
              </p:cNvPr>
              <p:cNvSpPr txBox="1">
                <a:spLocks noRot="1" noChangeAspect="1" noMove="1" noResize="1" noEditPoints="1" noAdjustHandles="1" noChangeArrowheads="1" noChangeShapeType="1" noTextEdit="1"/>
              </p:cNvSpPr>
              <p:nvPr/>
            </p:nvSpPr>
            <p:spPr>
              <a:xfrm>
                <a:off x="8169972" y="2138756"/>
                <a:ext cx="1651050" cy="430887"/>
              </a:xfrm>
              <a:prstGeom prst="rect">
                <a:avLst/>
              </a:prstGeom>
              <a:blipFill>
                <a:blip r:embed="rId12"/>
                <a:stretch>
                  <a:fillRect l="-763" r="-11450" b="-20000"/>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48A590E7-EE01-D119-5A93-7F852A854015}"/>
              </a:ext>
            </a:extLst>
          </p:cNvPr>
          <p:cNvSpPr txBox="1"/>
          <p:nvPr/>
        </p:nvSpPr>
        <p:spPr>
          <a:xfrm>
            <a:off x="8485851" y="6488668"/>
            <a:ext cx="3724024" cy="369332"/>
          </a:xfrm>
          <a:prstGeom prst="rect">
            <a:avLst/>
          </a:prstGeom>
          <a:solidFill>
            <a:schemeClr val="bg1"/>
          </a:solidFill>
        </p:spPr>
        <p:txBody>
          <a:bodyPr wrap="square" rtlCol="0">
            <a:spAutoFit/>
          </a:bodyPr>
          <a:lstStyle/>
          <a:p>
            <a:r>
              <a:rPr lang="en-US" dirty="0">
                <a:cs typeface="Franklin Gothic Medium"/>
              </a:rPr>
              <a:t>Brook et al. In Revision. </a:t>
            </a:r>
            <a:r>
              <a:rPr lang="en-US" i="1" dirty="0" err="1">
                <a:cs typeface="Franklin Gothic Medium"/>
              </a:rPr>
              <a:t>PLoS</a:t>
            </a:r>
            <a:r>
              <a:rPr lang="en-US" i="1" dirty="0">
                <a:cs typeface="Franklin Gothic Medium"/>
              </a:rPr>
              <a:t> Biology.</a:t>
            </a:r>
          </a:p>
        </p:txBody>
      </p:sp>
      <p:cxnSp>
        <p:nvCxnSpPr>
          <p:cNvPr id="2" name="Straight Arrow Connector 1">
            <a:extLst>
              <a:ext uri="{FF2B5EF4-FFF2-40B4-BE49-F238E27FC236}">
                <a16:creationId xmlns:a16="http://schemas.microsoft.com/office/drawing/2014/main" id="{E8174DFB-3154-A975-13FE-1856626FC19F}"/>
              </a:ext>
            </a:extLst>
          </p:cNvPr>
          <p:cNvCxnSpPr>
            <a:cxnSpLocks/>
          </p:cNvCxnSpPr>
          <p:nvPr/>
        </p:nvCxnSpPr>
        <p:spPr>
          <a:xfrm>
            <a:off x="1825665" y="2449064"/>
            <a:ext cx="270510" cy="2833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3AAE87B9-6E27-A85A-5B2C-E2DD61ACAFA3}"/>
              </a:ext>
            </a:extLst>
          </p:cNvPr>
          <p:cNvSpPr txBox="1">
            <a:spLocks/>
          </p:cNvSpPr>
          <p:nvPr/>
        </p:nvSpPr>
        <p:spPr>
          <a:xfrm>
            <a:off x="537614" y="1826173"/>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optimal virus replication in reservoir</a:t>
            </a:r>
          </a:p>
        </p:txBody>
      </p:sp>
      <p:cxnSp>
        <p:nvCxnSpPr>
          <p:cNvPr id="6" name="Straight Arrow Connector 5">
            <a:extLst>
              <a:ext uri="{FF2B5EF4-FFF2-40B4-BE49-F238E27FC236}">
                <a16:creationId xmlns:a16="http://schemas.microsoft.com/office/drawing/2014/main" id="{6E9F3DED-0FA9-17C8-0FAC-D3301845B6DE}"/>
              </a:ext>
            </a:extLst>
          </p:cNvPr>
          <p:cNvCxnSpPr>
            <a:cxnSpLocks/>
          </p:cNvCxnSpPr>
          <p:nvPr/>
        </p:nvCxnSpPr>
        <p:spPr>
          <a:xfrm>
            <a:off x="3339007" y="2392064"/>
            <a:ext cx="0" cy="359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22F38BC7-492F-869F-50A2-0789B0A63078}"/>
              </a:ext>
            </a:extLst>
          </p:cNvPr>
          <p:cNvSpPr txBox="1">
            <a:spLocks/>
          </p:cNvSpPr>
          <p:nvPr/>
        </p:nvSpPr>
        <p:spPr>
          <a:xfrm>
            <a:off x="2599530" y="1568172"/>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optimal transmission in reservoir</a:t>
            </a:r>
          </a:p>
        </p:txBody>
      </p:sp>
      <p:cxnSp>
        <p:nvCxnSpPr>
          <p:cNvPr id="11" name="Straight Arrow Connector 10">
            <a:extLst>
              <a:ext uri="{FF2B5EF4-FFF2-40B4-BE49-F238E27FC236}">
                <a16:creationId xmlns:a16="http://schemas.microsoft.com/office/drawing/2014/main" id="{A70C6A96-DB23-916C-127B-3FB03A1CC2DD}"/>
              </a:ext>
            </a:extLst>
          </p:cNvPr>
          <p:cNvCxnSpPr>
            <a:cxnSpLocks/>
          </p:cNvCxnSpPr>
          <p:nvPr/>
        </p:nvCxnSpPr>
        <p:spPr>
          <a:xfrm flipH="1">
            <a:off x="4413877" y="2594796"/>
            <a:ext cx="252383" cy="217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D39D226-B8AE-947A-8D44-CC1653E591C3}"/>
              </a:ext>
            </a:extLst>
          </p:cNvPr>
          <p:cNvSpPr txBox="1">
            <a:spLocks/>
          </p:cNvSpPr>
          <p:nvPr/>
        </p:nvSpPr>
        <p:spPr>
          <a:xfrm>
            <a:off x="4108787" y="1707036"/>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optimal virulence in reservoir</a:t>
            </a:r>
          </a:p>
        </p:txBody>
      </p:sp>
      <p:grpSp>
        <p:nvGrpSpPr>
          <p:cNvPr id="18" name="Group 17">
            <a:extLst>
              <a:ext uri="{FF2B5EF4-FFF2-40B4-BE49-F238E27FC236}">
                <a16:creationId xmlns:a16="http://schemas.microsoft.com/office/drawing/2014/main" id="{9B044F95-1606-CB92-BE41-678C61CD36D4}"/>
              </a:ext>
            </a:extLst>
          </p:cNvPr>
          <p:cNvGrpSpPr/>
          <p:nvPr/>
        </p:nvGrpSpPr>
        <p:grpSpPr>
          <a:xfrm>
            <a:off x="2646110" y="2703596"/>
            <a:ext cx="5845379" cy="2807208"/>
            <a:chOff x="516129" y="3990967"/>
            <a:chExt cx="5845379" cy="2807208"/>
          </a:xfrm>
        </p:grpSpPr>
        <p:sp>
          <p:nvSpPr>
            <p:cNvPr id="19" name="Right Arrow 18">
              <a:extLst>
                <a:ext uri="{FF2B5EF4-FFF2-40B4-BE49-F238E27FC236}">
                  <a16:creationId xmlns:a16="http://schemas.microsoft.com/office/drawing/2014/main" id="{F6AC1851-296D-7836-08BB-ADCD5D654F5D}"/>
                </a:ext>
              </a:extLst>
            </p:cNvPr>
            <p:cNvSpPr/>
            <p:nvPr/>
          </p:nvSpPr>
          <p:spPr>
            <a:xfrm>
              <a:off x="3980588" y="4939704"/>
              <a:ext cx="794568" cy="67800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9D6FC292-1887-0E30-FE60-73F5946C284A}"/>
                </a:ext>
              </a:extLst>
            </p:cNvPr>
            <p:cNvGrpSpPr/>
            <p:nvPr/>
          </p:nvGrpSpPr>
          <p:grpSpPr>
            <a:xfrm>
              <a:off x="5135001" y="3990967"/>
              <a:ext cx="1226507" cy="2807208"/>
              <a:chOff x="4955326" y="321797"/>
              <a:chExt cx="1226507" cy="2804932"/>
            </a:xfrm>
          </p:grpSpPr>
          <p:pic>
            <p:nvPicPr>
              <p:cNvPr id="40" name="Picture 12" descr="male body silhouette png&#10;">
                <a:extLst>
                  <a:ext uri="{FF2B5EF4-FFF2-40B4-BE49-F238E27FC236}">
                    <a16:creationId xmlns:a16="http://schemas.microsoft.com/office/drawing/2014/main" id="{415C56BB-09E1-65DA-C21C-A25A3AF20D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5326" y="321797"/>
                <a:ext cx="1226507" cy="2804932"/>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Germ with solid fill">
                <a:extLst>
                  <a:ext uri="{FF2B5EF4-FFF2-40B4-BE49-F238E27FC236}">
                    <a16:creationId xmlns:a16="http://schemas.microsoft.com/office/drawing/2014/main" id="{318301AD-90F8-D3D3-F5B7-4A2ED10835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3879" y="1316070"/>
                <a:ext cx="301376" cy="301376"/>
              </a:xfrm>
              <a:prstGeom prst="rect">
                <a:avLst/>
              </a:prstGeom>
            </p:spPr>
          </p:pic>
          <p:pic>
            <p:nvPicPr>
              <p:cNvPr id="42" name="Graphic 41" descr="Germ with solid fill">
                <a:extLst>
                  <a:ext uri="{FF2B5EF4-FFF2-40B4-BE49-F238E27FC236}">
                    <a16:creationId xmlns:a16="http://schemas.microsoft.com/office/drawing/2014/main" id="{FA96A64B-1928-A76B-A440-1860761803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71674" y="988165"/>
                <a:ext cx="301376" cy="301376"/>
              </a:xfrm>
              <a:prstGeom prst="rect">
                <a:avLst/>
              </a:prstGeom>
            </p:spPr>
          </p:pic>
          <p:pic>
            <p:nvPicPr>
              <p:cNvPr id="43" name="Graphic 42" descr="Germ with solid fill">
                <a:extLst>
                  <a:ext uri="{FF2B5EF4-FFF2-40B4-BE49-F238E27FC236}">
                    <a16:creationId xmlns:a16="http://schemas.microsoft.com/office/drawing/2014/main" id="{41D14489-CD7B-CCF6-0153-ED4F076D3D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11709" y="812300"/>
                <a:ext cx="301376" cy="301376"/>
              </a:xfrm>
              <a:prstGeom prst="rect">
                <a:avLst/>
              </a:prstGeom>
            </p:spPr>
          </p:pic>
        </p:grpSp>
        <p:pic>
          <p:nvPicPr>
            <p:cNvPr id="21" name="Graphic 20" descr="Germ with solid fill">
              <a:extLst>
                <a:ext uri="{FF2B5EF4-FFF2-40B4-BE49-F238E27FC236}">
                  <a16:creationId xmlns:a16="http://schemas.microsoft.com/office/drawing/2014/main" id="{60E46BAC-E639-3EAA-55C6-E3E0FFDB6A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07410" y="4379331"/>
              <a:ext cx="301376" cy="301621"/>
            </a:xfrm>
            <a:prstGeom prst="rect">
              <a:avLst/>
            </a:prstGeom>
          </p:spPr>
        </p:pic>
        <p:pic>
          <p:nvPicPr>
            <p:cNvPr id="22" name="Graphic 21" descr="Germ with solid fill">
              <a:extLst>
                <a:ext uri="{FF2B5EF4-FFF2-40B4-BE49-F238E27FC236}">
                  <a16:creationId xmlns:a16="http://schemas.microsoft.com/office/drawing/2014/main" id="{4628320B-9ECE-6D37-B8A3-79F4A07445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03751" y="4772686"/>
              <a:ext cx="301376" cy="301621"/>
            </a:xfrm>
            <a:prstGeom prst="rect">
              <a:avLst/>
            </a:prstGeom>
          </p:spPr>
        </p:pic>
        <p:grpSp>
          <p:nvGrpSpPr>
            <p:cNvPr id="23" name="Group 22">
              <a:extLst>
                <a:ext uri="{FF2B5EF4-FFF2-40B4-BE49-F238E27FC236}">
                  <a16:creationId xmlns:a16="http://schemas.microsoft.com/office/drawing/2014/main" id="{73F8DA49-C20A-262D-CB93-720F78F7697B}"/>
                </a:ext>
              </a:extLst>
            </p:cNvPr>
            <p:cNvGrpSpPr/>
            <p:nvPr/>
          </p:nvGrpSpPr>
          <p:grpSpPr>
            <a:xfrm rot="3110843">
              <a:off x="2670301" y="5594163"/>
              <a:ext cx="1056290" cy="1131628"/>
              <a:chOff x="3157310" y="4355363"/>
              <a:chExt cx="1056290" cy="1131628"/>
            </a:xfrm>
          </p:grpSpPr>
          <p:grpSp>
            <p:nvGrpSpPr>
              <p:cNvPr id="29" name="Group 28">
                <a:extLst>
                  <a:ext uri="{FF2B5EF4-FFF2-40B4-BE49-F238E27FC236}">
                    <a16:creationId xmlns:a16="http://schemas.microsoft.com/office/drawing/2014/main" id="{86C49F8A-C885-57FE-F37C-930693007D77}"/>
                  </a:ext>
                </a:extLst>
              </p:cNvPr>
              <p:cNvGrpSpPr/>
              <p:nvPr/>
            </p:nvGrpSpPr>
            <p:grpSpPr>
              <a:xfrm rot="507068">
                <a:off x="3157310" y="4355363"/>
                <a:ext cx="1056290" cy="1131628"/>
                <a:chOff x="3537253" y="895580"/>
                <a:chExt cx="1056290" cy="1131628"/>
              </a:xfrm>
            </p:grpSpPr>
            <p:grpSp>
              <p:nvGrpSpPr>
                <p:cNvPr id="32" name="Group 31">
                  <a:extLst>
                    <a:ext uri="{FF2B5EF4-FFF2-40B4-BE49-F238E27FC236}">
                      <a16:creationId xmlns:a16="http://schemas.microsoft.com/office/drawing/2014/main" id="{DD718F2D-6B84-3AC8-D413-8836A2772A42}"/>
                    </a:ext>
                  </a:extLst>
                </p:cNvPr>
                <p:cNvGrpSpPr/>
                <p:nvPr/>
              </p:nvGrpSpPr>
              <p:grpSpPr>
                <a:xfrm>
                  <a:off x="3537253" y="895580"/>
                  <a:ext cx="1056290" cy="1131628"/>
                  <a:chOff x="3812635" y="3996572"/>
                  <a:chExt cx="1756163" cy="1923837"/>
                </a:xfrm>
              </p:grpSpPr>
              <p:pic>
                <p:nvPicPr>
                  <p:cNvPr id="34" name="Graphic 33" descr="Cough outline">
                    <a:extLst>
                      <a:ext uri="{FF2B5EF4-FFF2-40B4-BE49-F238E27FC236}">
                        <a16:creationId xmlns:a16="http://schemas.microsoft.com/office/drawing/2014/main" id="{09AD5A30-0776-94A3-41E3-749D862913F2}"/>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856037" y="5243899"/>
                    <a:ext cx="712761" cy="676510"/>
                  </a:xfrm>
                  <a:prstGeom prst="rect">
                    <a:avLst/>
                  </a:prstGeom>
                </p:spPr>
              </p:pic>
              <p:pic>
                <p:nvPicPr>
                  <p:cNvPr id="35" name="Graphic 34" descr="Cough outline">
                    <a:extLst>
                      <a:ext uri="{FF2B5EF4-FFF2-40B4-BE49-F238E27FC236}">
                        <a16:creationId xmlns:a16="http://schemas.microsoft.com/office/drawing/2014/main" id="{3D7414AD-5EC6-50B0-A22E-EF37DBFD0BDF}"/>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756547" y="4631513"/>
                    <a:ext cx="712761" cy="676510"/>
                  </a:xfrm>
                  <a:prstGeom prst="rect">
                    <a:avLst/>
                  </a:prstGeom>
                </p:spPr>
              </p:pic>
              <p:pic>
                <p:nvPicPr>
                  <p:cNvPr id="36" name="Graphic 35" descr="Cough outline">
                    <a:extLst>
                      <a:ext uri="{FF2B5EF4-FFF2-40B4-BE49-F238E27FC236}">
                        <a16:creationId xmlns:a16="http://schemas.microsoft.com/office/drawing/2014/main" id="{8AA30137-1ACB-ADA2-6877-056AA5DB011F}"/>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621943" y="3996572"/>
                    <a:ext cx="712761" cy="676510"/>
                  </a:xfrm>
                  <a:prstGeom prst="rect">
                    <a:avLst/>
                  </a:prstGeom>
                </p:spPr>
              </p:pic>
              <p:pic>
                <p:nvPicPr>
                  <p:cNvPr id="37" name="Graphic 36" descr="Cough outline">
                    <a:extLst>
                      <a:ext uri="{FF2B5EF4-FFF2-40B4-BE49-F238E27FC236}">
                        <a16:creationId xmlns:a16="http://schemas.microsoft.com/office/drawing/2014/main" id="{CCCC1831-520A-79F5-E774-C0F8A4428344}"/>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221575" y="4363221"/>
                    <a:ext cx="712761" cy="676510"/>
                  </a:xfrm>
                  <a:prstGeom prst="rect">
                    <a:avLst/>
                  </a:prstGeom>
                </p:spPr>
              </p:pic>
              <p:pic>
                <p:nvPicPr>
                  <p:cNvPr id="38" name="Graphic 37" descr="Cough outline">
                    <a:extLst>
                      <a:ext uri="{FF2B5EF4-FFF2-40B4-BE49-F238E27FC236}">
                        <a16:creationId xmlns:a16="http://schemas.microsoft.com/office/drawing/2014/main" id="{D7152431-7A6C-1BB1-2049-D15CF757EAF0}"/>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322506" y="4998163"/>
                    <a:ext cx="712761" cy="676510"/>
                  </a:xfrm>
                  <a:prstGeom prst="rect">
                    <a:avLst/>
                  </a:prstGeom>
                </p:spPr>
              </p:pic>
              <p:pic>
                <p:nvPicPr>
                  <p:cNvPr id="39" name="Graphic 38" descr="Cough outline">
                    <a:extLst>
                      <a:ext uri="{FF2B5EF4-FFF2-40B4-BE49-F238E27FC236}">
                        <a16:creationId xmlns:a16="http://schemas.microsoft.com/office/drawing/2014/main" id="{D988A785-7024-E888-4BB9-5850F09FFDD4}"/>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3812635" y="4771878"/>
                    <a:ext cx="712761" cy="676510"/>
                  </a:xfrm>
                  <a:prstGeom prst="rect">
                    <a:avLst/>
                  </a:prstGeom>
                </p:spPr>
              </p:pic>
            </p:grpSp>
            <p:pic>
              <p:nvPicPr>
                <p:cNvPr id="33" name="Graphic 32" descr="Germ with solid fill">
                  <a:extLst>
                    <a:ext uri="{FF2B5EF4-FFF2-40B4-BE49-F238E27FC236}">
                      <a16:creationId xmlns:a16="http://schemas.microsoft.com/office/drawing/2014/main" id="{FCED7489-7693-1C67-F940-32EF49C0DB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61643" y="1313649"/>
                  <a:ext cx="301376" cy="301376"/>
                </a:xfrm>
                <a:prstGeom prst="rect">
                  <a:avLst/>
                </a:prstGeom>
              </p:spPr>
            </p:pic>
          </p:grpSp>
          <p:pic>
            <p:nvPicPr>
              <p:cNvPr id="30" name="Graphic 29" descr="Germ with solid fill">
                <a:extLst>
                  <a:ext uri="{FF2B5EF4-FFF2-40B4-BE49-F238E27FC236}">
                    <a16:creationId xmlns:a16="http://schemas.microsoft.com/office/drawing/2014/main" id="{361B9091-13EE-9A6C-34C8-6C24543FEA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3810" y="4527935"/>
                <a:ext cx="301376" cy="301376"/>
              </a:xfrm>
              <a:prstGeom prst="rect">
                <a:avLst/>
              </a:prstGeom>
            </p:spPr>
          </p:pic>
          <p:pic>
            <p:nvPicPr>
              <p:cNvPr id="31" name="Graphic 30" descr="Germ with solid fill">
                <a:extLst>
                  <a:ext uri="{FF2B5EF4-FFF2-40B4-BE49-F238E27FC236}">
                    <a16:creationId xmlns:a16="http://schemas.microsoft.com/office/drawing/2014/main" id="{7F4C303A-9E31-40F9-0F58-2AF79709D4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49328" y="4973174"/>
                <a:ext cx="301376" cy="301376"/>
              </a:xfrm>
              <a:prstGeom prst="rect">
                <a:avLst/>
              </a:prstGeom>
            </p:spPr>
          </p:pic>
        </p:grpSp>
        <p:pic>
          <p:nvPicPr>
            <p:cNvPr id="24" name="Picture 14" descr="Bat,Silhouette,Monochrome Photography PNG Clipart - Royalty Free SVG / PNG">
              <a:extLst>
                <a:ext uri="{FF2B5EF4-FFF2-40B4-BE49-F238E27FC236}">
                  <a16:creationId xmlns:a16="http://schemas.microsoft.com/office/drawing/2014/main" id="{248E5024-2666-A76D-E794-1382BFF9100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20529776">
              <a:off x="516129" y="4247850"/>
              <a:ext cx="3473015" cy="1689477"/>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Germ with solid fill">
              <a:extLst>
                <a:ext uri="{FF2B5EF4-FFF2-40B4-BE49-F238E27FC236}">
                  <a16:creationId xmlns:a16="http://schemas.microsoft.com/office/drawing/2014/main" id="{431A00DD-4819-CE2E-3D4B-D71EBAD17B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65363" y="5415778"/>
              <a:ext cx="283312" cy="283312"/>
            </a:xfrm>
            <a:prstGeom prst="rect">
              <a:avLst/>
            </a:prstGeom>
          </p:spPr>
        </p:pic>
        <p:pic>
          <p:nvPicPr>
            <p:cNvPr id="26" name="Graphic 25" descr="Germ with solid fill">
              <a:extLst>
                <a:ext uri="{FF2B5EF4-FFF2-40B4-BE49-F238E27FC236}">
                  <a16:creationId xmlns:a16="http://schemas.microsoft.com/office/drawing/2014/main" id="{09FAE7D3-A010-FCBE-387C-38EB1F301E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52767" y="5287164"/>
              <a:ext cx="283312" cy="283312"/>
            </a:xfrm>
            <a:prstGeom prst="rect">
              <a:avLst/>
            </a:prstGeom>
          </p:spPr>
        </p:pic>
        <p:pic>
          <p:nvPicPr>
            <p:cNvPr id="27" name="Graphic 26" descr="Germ with solid fill">
              <a:extLst>
                <a:ext uri="{FF2B5EF4-FFF2-40B4-BE49-F238E27FC236}">
                  <a16:creationId xmlns:a16="http://schemas.microsoft.com/office/drawing/2014/main" id="{18588BDB-7152-1889-627F-A0206EEE0A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33151" y="5169360"/>
              <a:ext cx="283312" cy="283312"/>
            </a:xfrm>
            <a:prstGeom prst="rect">
              <a:avLst/>
            </a:prstGeom>
          </p:spPr>
        </p:pic>
        <p:pic>
          <p:nvPicPr>
            <p:cNvPr id="28" name="Graphic 27" descr="Germ with solid fill">
              <a:extLst>
                <a:ext uri="{FF2B5EF4-FFF2-40B4-BE49-F238E27FC236}">
                  <a16:creationId xmlns:a16="http://schemas.microsoft.com/office/drawing/2014/main" id="{B61AFF35-C023-E7FF-14FD-1F98A4C3C70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2250" y="4962667"/>
              <a:ext cx="283312" cy="283312"/>
            </a:xfrm>
            <a:prstGeom prst="rect">
              <a:avLst/>
            </a:prstGeom>
          </p:spPr>
        </p:pic>
      </p:grpSp>
      <p:grpSp>
        <p:nvGrpSpPr>
          <p:cNvPr id="44" name="Group 43">
            <a:extLst>
              <a:ext uri="{FF2B5EF4-FFF2-40B4-BE49-F238E27FC236}">
                <a16:creationId xmlns:a16="http://schemas.microsoft.com/office/drawing/2014/main" id="{F97AA390-CD29-9793-B372-CE4A03A7C35E}"/>
              </a:ext>
            </a:extLst>
          </p:cNvPr>
          <p:cNvGrpSpPr/>
          <p:nvPr/>
        </p:nvGrpSpPr>
        <p:grpSpPr>
          <a:xfrm>
            <a:off x="9510977" y="2785570"/>
            <a:ext cx="914400" cy="914400"/>
            <a:chOff x="-147462" y="928731"/>
            <a:chExt cx="914400" cy="914400"/>
          </a:xfrm>
        </p:grpSpPr>
        <p:pic>
          <p:nvPicPr>
            <p:cNvPr id="45" name="Graphic 44" descr="Thermometer outline">
              <a:extLst>
                <a:ext uri="{FF2B5EF4-FFF2-40B4-BE49-F238E27FC236}">
                  <a16:creationId xmlns:a16="http://schemas.microsoft.com/office/drawing/2014/main" id="{E5FB82A0-8081-4936-5489-036E589145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2" y="928731"/>
              <a:ext cx="914400" cy="914400"/>
            </a:xfrm>
            <a:prstGeom prst="rect">
              <a:avLst/>
            </a:prstGeom>
          </p:spPr>
        </p:pic>
        <p:sp>
          <p:nvSpPr>
            <p:cNvPr id="46" name="Oval 45">
              <a:extLst>
                <a:ext uri="{FF2B5EF4-FFF2-40B4-BE49-F238E27FC236}">
                  <a16:creationId xmlns:a16="http://schemas.microsoft.com/office/drawing/2014/main" id="{E52E4CFC-5779-BDA0-0855-8763F07DA2A7}"/>
                </a:ext>
              </a:extLst>
            </p:cNvPr>
            <p:cNvSpPr/>
            <p:nvPr/>
          </p:nvSpPr>
          <p:spPr>
            <a:xfrm>
              <a:off x="243025" y="1553014"/>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CF7CB90-3761-650C-FF09-E1AADCFE68AF}"/>
                </a:ext>
              </a:extLst>
            </p:cNvPr>
            <p:cNvSpPr/>
            <p:nvPr/>
          </p:nvSpPr>
          <p:spPr>
            <a:xfrm flipH="1">
              <a:off x="287324" y="1039914"/>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A22E799F-BD97-7E2E-405D-BD7C5BAABFEA}"/>
              </a:ext>
            </a:extLst>
          </p:cNvPr>
          <p:cNvSpPr/>
          <p:nvPr/>
        </p:nvSpPr>
        <p:spPr>
          <a:xfrm>
            <a:off x="6022255" y="1760928"/>
            <a:ext cx="5984215" cy="3851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154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D38FBBAA-43EF-61B2-0840-679C3D495A3D}"/>
              </a:ext>
            </a:extLst>
          </p:cNvPr>
          <p:cNvSpPr txBox="1">
            <a:spLocks/>
          </p:cNvSpPr>
          <p:nvPr/>
        </p:nvSpPr>
        <p:spPr>
          <a:xfrm>
            <a:off x="162232" y="321493"/>
            <a:ext cx="7329689" cy="1016298"/>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Bat reservoirs may evolve </a:t>
            </a:r>
            <a:r>
              <a:rPr lang="en-US" sz="3000" b="1" dirty="0">
                <a:solidFill>
                  <a:srgbClr val="C00000"/>
                </a:solidFill>
                <a:latin typeface="+mn-lt"/>
              </a:rPr>
              <a:t>virus traits</a:t>
            </a:r>
            <a:r>
              <a:rPr lang="en-US" sz="3000" dirty="0">
                <a:latin typeface="+mn-lt"/>
              </a:rPr>
              <a:t> that cause </a:t>
            </a:r>
            <a:r>
              <a:rPr lang="en-US" sz="3000" b="1" dirty="0">
                <a:solidFill>
                  <a:srgbClr val="C00000"/>
                </a:solidFill>
                <a:latin typeface="+mn-lt"/>
              </a:rPr>
              <a:t>virulence in non-bats</a:t>
            </a:r>
            <a:r>
              <a:rPr lang="en-US" sz="3000" dirty="0">
                <a:latin typeface="+mn-lt"/>
              </a:rPr>
              <a:t>.</a:t>
            </a:r>
            <a:endParaRPr lang="en-US" sz="3000" i="1" dirty="0">
              <a:latin typeface="+mn-lt"/>
            </a:endParaRPr>
          </a:p>
        </p:txBody>
      </p:sp>
      <p:grpSp>
        <p:nvGrpSpPr>
          <p:cNvPr id="68" name="Group 67">
            <a:extLst>
              <a:ext uri="{FF2B5EF4-FFF2-40B4-BE49-F238E27FC236}">
                <a16:creationId xmlns:a16="http://schemas.microsoft.com/office/drawing/2014/main" id="{EC3643AB-86D1-3091-20AC-8871116FE045}"/>
              </a:ext>
            </a:extLst>
          </p:cNvPr>
          <p:cNvGrpSpPr/>
          <p:nvPr/>
        </p:nvGrpSpPr>
        <p:grpSpPr>
          <a:xfrm>
            <a:off x="1517524" y="2731780"/>
            <a:ext cx="1651050" cy="988601"/>
            <a:chOff x="-889875" y="4001688"/>
            <a:chExt cx="1651050" cy="988601"/>
          </a:xfrm>
        </p:grpSpPr>
        <p:grpSp>
          <p:nvGrpSpPr>
            <p:cNvPr id="79" name="Group 78">
              <a:extLst>
                <a:ext uri="{FF2B5EF4-FFF2-40B4-BE49-F238E27FC236}">
                  <a16:creationId xmlns:a16="http://schemas.microsoft.com/office/drawing/2014/main" id="{6106A967-91A3-0B8C-3659-2BF7846247B1}"/>
                </a:ext>
              </a:extLst>
            </p:cNvPr>
            <p:cNvGrpSpPr/>
            <p:nvPr/>
          </p:nvGrpSpPr>
          <p:grpSpPr>
            <a:xfrm>
              <a:off x="-819774" y="4075889"/>
              <a:ext cx="914400" cy="914400"/>
              <a:chOff x="-594603" y="869478"/>
              <a:chExt cx="914400" cy="914400"/>
            </a:xfrm>
          </p:grpSpPr>
          <p:pic>
            <p:nvPicPr>
              <p:cNvPr id="81" name="Graphic 80" descr="Thermometer outline">
                <a:extLst>
                  <a:ext uri="{FF2B5EF4-FFF2-40B4-BE49-F238E27FC236}">
                    <a16:creationId xmlns:a16="http://schemas.microsoft.com/office/drawing/2014/main" id="{FBE20FF6-C0A0-C748-14AB-DA4B9CD7B9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603" y="869478"/>
                <a:ext cx="914400" cy="914400"/>
              </a:xfrm>
              <a:prstGeom prst="rect">
                <a:avLst/>
              </a:prstGeom>
            </p:spPr>
          </p:pic>
          <p:sp>
            <p:nvSpPr>
              <p:cNvPr id="82" name="Oval 81">
                <a:extLst>
                  <a:ext uri="{FF2B5EF4-FFF2-40B4-BE49-F238E27FC236}">
                    <a16:creationId xmlns:a16="http://schemas.microsoft.com/office/drawing/2014/main" id="{09437835-2E46-EB35-D1EA-D02B820F05D8}"/>
                  </a:ext>
                </a:extLst>
              </p:cNvPr>
              <p:cNvSpPr/>
              <p:nvPr/>
            </p:nvSpPr>
            <p:spPr>
              <a:xfrm>
                <a:off x="-204340" y="149088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51A89BD-11FC-E264-A2ED-21A1416DCBC8}"/>
                  </a:ext>
                </a:extLst>
              </p:cNvPr>
              <p:cNvSpPr/>
              <p:nvPr/>
            </p:nvSpPr>
            <p:spPr>
              <a:xfrm>
                <a:off x="-162755" y="1040431"/>
                <a:ext cx="45719" cy="515672"/>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C915795-C438-B77D-67E0-ADBA0D9D44F2}"/>
                    </a:ext>
                  </a:extLst>
                </p:cNvPr>
                <p:cNvSpPr txBox="1"/>
                <p:nvPr/>
              </p:nvSpPr>
              <p:spPr>
                <a:xfrm>
                  <a:off x="-889875" y="4001688"/>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5C915795-C438-B77D-67E0-ADBA0D9D44F2}"/>
                    </a:ext>
                  </a:extLst>
                </p:cNvPr>
                <p:cNvSpPr txBox="1">
                  <a:spLocks noRot="1" noChangeAspect="1" noMove="1" noResize="1" noEditPoints="1" noAdjustHandles="1" noChangeArrowheads="1" noChangeShapeType="1" noTextEdit="1"/>
                </p:cNvSpPr>
                <p:nvPr/>
              </p:nvSpPr>
              <p:spPr>
                <a:xfrm>
                  <a:off x="-889875" y="4001688"/>
                  <a:ext cx="1651050" cy="430887"/>
                </a:xfrm>
                <a:prstGeom prst="rect">
                  <a:avLst/>
                </a:prstGeom>
                <a:blipFill>
                  <a:blip r:embed="rId4"/>
                  <a:stretch>
                    <a:fillRect b="-2857"/>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52F6E762-30E5-7CF5-B7F3-A16AE86222A6}"/>
              </a:ext>
            </a:extLst>
          </p:cNvPr>
          <p:cNvGrpSpPr/>
          <p:nvPr/>
        </p:nvGrpSpPr>
        <p:grpSpPr>
          <a:xfrm>
            <a:off x="3397941" y="2740695"/>
            <a:ext cx="1529734" cy="1046558"/>
            <a:chOff x="1322227" y="3976568"/>
            <a:chExt cx="1529734" cy="1046558"/>
          </a:xfrm>
        </p:grpSpPr>
        <p:grpSp>
          <p:nvGrpSpPr>
            <p:cNvPr id="74" name="Group 73">
              <a:extLst>
                <a:ext uri="{FF2B5EF4-FFF2-40B4-BE49-F238E27FC236}">
                  <a16:creationId xmlns:a16="http://schemas.microsoft.com/office/drawing/2014/main" id="{C3FE7920-4839-F129-87EA-DEC655D5E2E4}"/>
                </a:ext>
              </a:extLst>
            </p:cNvPr>
            <p:cNvGrpSpPr/>
            <p:nvPr/>
          </p:nvGrpSpPr>
          <p:grpSpPr>
            <a:xfrm>
              <a:off x="1322227" y="4108726"/>
              <a:ext cx="914400" cy="914400"/>
              <a:chOff x="555394" y="922103"/>
              <a:chExt cx="914400" cy="914400"/>
            </a:xfrm>
          </p:grpSpPr>
          <p:pic>
            <p:nvPicPr>
              <p:cNvPr id="76" name="Graphic 75" descr="Thermometer outline">
                <a:extLst>
                  <a:ext uri="{FF2B5EF4-FFF2-40B4-BE49-F238E27FC236}">
                    <a16:creationId xmlns:a16="http://schemas.microsoft.com/office/drawing/2014/main" id="{6792B9C9-26F8-1850-6A22-EDCF6769A7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394" y="922103"/>
                <a:ext cx="914400" cy="914400"/>
              </a:xfrm>
              <a:prstGeom prst="rect">
                <a:avLst/>
              </a:prstGeom>
            </p:spPr>
          </p:pic>
          <p:sp>
            <p:nvSpPr>
              <p:cNvPr id="77" name="Oval 76">
                <a:extLst>
                  <a:ext uri="{FF2B5EF4-FFF2-40B4-BE49-F238E27FC236}">
                    <a16:creationId xmlns:a16="http://schemas.microsoft.com/office/drawing/2014/main" id="{FA5D4A96-9853-4655-CFD8-945F11F28A31}"/>
                  </a:ext>
                </a:extLst>
              </p:cNvPr>
              <p:cNvSpPr/>
              <p:nvPr/>
            </p:nvSpPr>
            <p:spPr>
              <a:xfrm>
                <a:off x="946007"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1B906D7-C337-7F22-5474-7C2302F7E80C}"/>
                  </a:ext>
                </a:extLst>
              </p:cNvPr>
              <p:cNvSpPr/>
              <p:nvPr/>
            </p:nvSpPr>
            <p:spPr>
              <a:xfrm>
                <a:off x="986792" y="1411557"/>
                <a:ext cx="45719" cy="144545"/>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60283E1-1897-7C28-63AD-9757C7566BEA}"/>
                    </a:ext>
                  </a:extLst>
                </p:cNvPr>
                <p:cNvSpPr txBox="1"/>
                <p:nvPr/>
              </p:nvSpPr>
              <p:spPr>
                <a:xfrm>
                  <a:off x="1830512" y="3976568"/>
                  <a:ext cx="1021449"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ea typeface="Cambria Math" panose="02040503050406030204" pitchFamily="18" charset="0"/>
                              </a:rPr>
                              <m:t>𝜶</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260283E1-1897-7C28-63AD-9757C7566BEA}"/>
                    </a:ext>
                  </a:extLst>
                </p:cNvPr>
                <p:cNvSpPr txBox="1">
                  <a:spLocks noRot="1" noChangeAspect="1" noMove="1" noResize="1" noEditPoints="1" noAdjustHandles="1" noChangeArrowheads="1" noChangeShapeType="1" noTextEdit="1"/>
                </p:cNvSpPr>
                <p:nvPr/>
              </p:nvSpPr>
              <p:spPr>
                <a:xfrm>
                  <a:off x="1830512" y="3976568"/>
                  <a:ext cx="1021449" cy="430887"/>
                </a:xfrm>
                <a:prstGeom prst="rect">
                  <a:avLst/>
                </a:prstGeom>
                <a:blipFill>
                  <a:blip r:embed="rId5"/>
                  <a:stretch>
                    <a:fillRect r="-8642" b="-20588"/>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CF02B61E-52FF-0C32-E316-39C52933D777}"/>
              </a:ext>
            </a:extLst>
          </p:cNvPr>
          <p:cNvGrpSpPr/>
          <p:nvPr/>
        </p:nvGrpSpPr>
        <p:grpSpPr>
          <a:xfrm>
            <a:off x="8986305" y="2795664"/>
            <a:ext cx="914400" cy="914400"/>
            <a:chOff x="-147462" y="928731"/>
            <a:chExt cx="914400" cy="914400"/>
          </a:xfrm>
        </p:grpSpPr>
        <p:pic>
          <p:nvPicPr>
            <p:cNvPr id="71" name="Graphic 70" descr="Thermometer outline">
              <a:extLst>
                <a:ext uri="{FF2B5EF4-FFF2-40B4-BE49-F238E27FC236}">
                  <a16:creationId xmlns:a16="http://schemas.microsoft.com/office/drawing/2014/main" id="{4FCD23BC-6614-955E-B9CC-D5BE9B328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2" y="928731"/>
              <a:ext cx="914400" cy="914400"/>
            </a:xfrm>
            <a:prstGeom prst="rect">
              <a:avLst/>
            </a:prstGeom>
          </p:spPr>
        </p:pic>
        <p:sp>
          <p:nvSpPr>
            <p:cNvPr id="72" name="Oval 71">
              <a:extLst>
                <a:ext uri="{FF2B5EF4-FFF2-40B4-BE49-F238E27FC236}">
                  <a16:creationId xmlns:a16="http://schemas.microsoft.com/office/drawing/2014/main" id="{A72BC03A-02D2-C816-057B-7895803259E5}"/>
                </a:ext>
              </a:extLst>
            </p:cNvPr>
            <p:cNvSpPr/>
            <p:nvPr/>
          </p:nvSpPr>
          <p:spPr>
            <a:xfrm>
              <a:off x="243025" y="1553014"/>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B17B93C-AEE8-554E-A5B7-796B81A3D22E}"/>
                </a:ext>
              </a:extLst>
            </p:cNvPr>
            <p:cNvSpPr/>
            <p:nvPr/>
          </p:nvSpPr>
          <p:spPr>
            <a:xfrm flipH="1">
              <a:off x="287324" y="1039914"/>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14343E7-07FD-FB6B-DE04-22C5A1E462C2}"/>
                  </a:ext>
                </a:extLst>
              </p:cNvPr>
              <p:cNvSpPr txBox="1"/>
              <p:nvPr/>
            </p:nvSpPr>
            <p:spPr>
              <a:xfrm>
                <a:off x="10751173" y="2545977"/>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C00000"/>
                              </a:solidFill>
                              <a:latin typeface="Cambria Math" panose="02040503050406030204" pitchFamily="18" charset="0"/>
                            </a:rPr>
                          </m:ctrlPr>
                        </m:sSubPr>
                        <m:e>
                          <m:r>
                            <a:rPr lang="en-US" sz="2200" b="1" i="1" smtClean="0">
                              <a:solidFill>
                                <a:srgbClr val="C00000"/>
                              </a:solidFill>
                              <a:latin typeface="Cambria Math" panose="02040503050406030204" pitchFamily="18" charset="0"/>
                            </a:rPr>
                            <m:t>𝜶</m:t>
                          </m:r>
                        </m:e>
                        <m:sub>
                          <m:r>
                            <a:rPr lang="en-US" sz="2200" b="1" i="1" smtClean="0">
                              <a:solidFill>
                                <a:srgbClr val="C00000"/>
                              </a:solidFill>
                              <a:latin typeface="Cambria Math" panose="02040503050406030204" pitchFamily="18" charset="0"/>
                            </a:rPr>
                            <m:t>𝑺</m:t>
                          </m:r>
                        </m:sub>
                      </m:sSub>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A14343E7-07FD-FB6B-DE04-22C5A1E462C2}"/>
                  </a:ext>
                </a:extLst>
              </p:cNvPr>
              <p:cNvSpPr txBox="1">
                <a:spLocks noRot="1" noChangeAspect="1" noMove="1" noResize="1" noEditPoints="1" noAdjustHandles="1" noChangeArrowheads="1" noChangeShapeType="1" noTextEdit="1"/>
              </p:cNvSpPr>
              <p:nvPr/>
            </p:nvSpPr>
            <p:spPr>
              <a:xfrm>
                <a:off x="10751173" y="2545977"/>
                <a:ext cx="1651050" cy="430887"/>
              </a:xfrm>
              <a:prstGeom prst="rect">
                <a:avLst/>
              </a:prstGeom>
              <a:blipFill>
                <a:blip r:embed="rId6"/>
                <a:stretch>
                  <a:fillRect b="-17143"/>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D769609-2815-5E04-303C-958B626ECDBB}"/>
              </a:ext>
            </a:extLst>
          </p:cNvPr>
          <p:cNvGrpSpPr/>
          <p:nvPr/>
        </p:nvGrpSpPr>
        <p:grpSpPr>
          <a:xfrm>
            <a:off x="2229859" y="2799146"/>
            <a:ext cx="914400" cy="914400"/>
            <a:chOff x="65200" y="909486"/>
            <a:chExt cx="914400" cy="914400"/>
          </a:xfrm>
        </p:grpSpPr>
        <p:pic>
          <p:nvPicPr>
            <p:cNvPr id="100" name="Graphic 99" descr="Thermometer outline">
              <a:extLst>
                <a:ext uri="{FF2B5EF4-FFF2-40B4-BE49-F238E27FC236}">
                  <a16:creationId xmlns:a16="http://schemas.microsoft.com/office/drawing/2014/main" id="{CCC0C5E5-F97E-BA53-4588-50F358D509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00" y="909486"/>
              <a:ext cx="914400" cy="914400"/>
            </a:xfrm>
            <a:prstGeom prst="rect">
              <a:avLst/>
            </a:prstGeom>
          </p:spPr>
        </p:pic>
        <p:sp>
          <p:nvSpPr>
            <p:cNvPr id="101" name="Oval 100">
              <a:extLst>
                <a:ext uri="{FF2B5EF4-FFF2-40B4-BE49-F238E27FC236}">
                  <a16:creationId xmlns:a16="http://schemas.microsoft.com/office/drawing/2014/main" id="{3546B603-5D80-FE98-58C5-3684C67ED043}"/>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10999C5-7E1E-C489-4C68-CB5B6D582BCC}"/>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331B4E9-2843-0B43-4834-36C2BC77D753}"/>
                  </a:ext>
                </a:extLst>
              </p:cNvPr>
              <p:cNvSpPr txBox="1"/>
              <p:nvPr/>
            </p:nvSpPr>
            <p:spPr>
              <a:xfrm>
                <a:off x="2473103" y="2757733"/>
                <a:ext cx="1651050" cy="438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ea typeface="Cambria Math" panose="02040503050406030204" pitchFamily="18" charset="0"/>
                            </a:rPr>
                            <m:t>𝜷</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smtClean="0">
                          <a:solidFill>
                            <a:srgbClr val="C00000"/>
                          </a:solidFill>
                          <a:latin typeface="Cambria Math" panose="02040503050406030204" pitchFamily="18" charset="0"/>
                        </a:rPr>
                        <m:t>(</m:t>
                      </m:r>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rPr>
                            <m:t>𝒓</m:t>
                          </m:r>
                        </m:e>
                        <m:sub>
                          <m:r>
                            <a:rPr lang="en-US" sz="2200" b="1" i="1" smtClean="0">
                              <a:solidFill>
                                <a:srgbClr val="C00000"/>
                              </a:solidFill>
                              <a:latin typeface="Cambria Math" panose="02040503050406030204" pitchFamily="18" charset="0"/>
                            </a:rPr>
                            <m:t>𝑹</m:t>
                          </m:r>
                        </m:sub>
                        <m:sup>
                          <m:r>
                            <a:rPr lang="en-US" sz="2200" b="1" i="1" smtClean="0">
                              <a:solidFill>
                                <a:srgbClr val="C00000"/>
                              </a:solidFill>
                              <a:latin typeface="Cambria Math" panose="02040503050406030204" pitchFamily="18" charset="0"/>
                            </a:rPr>
                            <m:t>∗</m:t>
                          </m:r>
                        </m:sup>
                      </m:sSubSup>
                      <m:r>
                        <a:rPr lang="en-US" sz="2200" b="1" i="1" smtClean="0">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03" name="TextBox 102">
                <a:extLst>
                  <a:ext uri="{FF2B5EF4-FFF2-40B4-BE49-F238E27FC236}">
                    <a16:creationId xmlns:a16="http://schemas.microsoft.com/office/drawing/2014/main" id="{4331B4E9-2843-0B43-4834-36C2BC77D753}"/>
                  </a:ext>
                </a:extLst>
              </p:cNvPr>
              <p:cNvSpPr txBox="1">
                <a:spLocks noRot="1" noChangeAspect="1" noMove="1" noResize="1" noEditPoints="1" noAdjustHandles="1" noChangeArrowheads="1" noChangeShapeType="1" noTextEdit="1"/>
              </p:cNvSpPr>
              <p:nvPr/>
            </p:nvSpPr>
            <p:spPr>
              <a:xfrm>
                <a:off x="2473103" y="2757733"/>
                <a:ext cx="1651050" cy="438262"/>
              </a:xfrm>
              <a:prstGeom prst="rect">
                <a:avLst/>
              </a:prstGeom>
              <a:blipFill>
                <a:blip r:embed="rId7"/>
                <a:stretch>
                  <a:fillRect b="-16667"/>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729E9667-5B48-2FA7-6C32-0DBF1E1A2DEB}"/>
              </a:ext>
            </a:extLst>
          </p:cNvPr>
          <p:cNvGrpSpPr/>
          <p:nvPr/>
        </p:nvGrpSpPr>
        <p:grpSpPr>
          <a:xfrm>
            <a:off x="10567521" y="2794765"/>
            <a:ext cx="914400" cy="914400"/>
            <a:chOff x="10751618" y="2780814"/>
            <a:chExt cx="914400" cy="914400"/>
          </a:xfrm>
        </p:grpSpPr>
        <p:pic>
          <p:nvPicPr>
            <p:cNvPr id="107" name="Graphic 106" descr="Thermometer outline">
              <a:extLst>
                <a:ext uri="{FF2B5EF4-FFF2-40B4-BE49-F238E27FC236}">
                  <a16:creationId xmlns:a16="http://schemas.microsoft.com/office/drawing/2014/main" id="{1143BE07-DD28-E982-43A2-47168BD47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1618" y="2780814"/>
              <a:ext cx="914400" cy="914400"/>
            </a:xfrm>
            <a:prstGeom prst="rect">
              <a:avLst/>
            </a:prstGeom>
          </p:spPr>
        </p:pic>
        <p:sp>
          <p:nvSpPr>
            <p:cNvPr id="108" name="Oval 107">
              <a:extLst>
                <a:ext uri="{FF2B5EF4-FFF2-40B4-BE49-F238E27FC236}">
                  <a16:creationId xmlns:a16="http://schemas.microsoft.com/office/drawing/2014/main" id="{D91CCE70-90C0-33DA-3F3B-2E093B8A773C}"/>
                </a:ext>
              </a:extLst>
            </p:cNvPr>
            <p:cNvSpPr/>
            <p:nvPr/>
          </p:nvSpPr>
          <p:spPr>
            <a:xfrm>
              <a:off x="11142093" y="3403077"/>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D5223FF-29CB-2166-EE2A-90390EB3B551}"/>
                </a:ext>
              </a:extLst>
            </p:cNvPr>
            <p:cNvSpPr/>
            <p:nvPr/>
          </p:nvSpPr>
          <p:spPr>
            <a:xfrm flipH="1">
              <a:off x="11186392" y="2932507"/>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D389C4C1-42C5-1A7F-9998-693FEDBE3251}"/>
                  </a:ext>
                </a:extLst>
              </p:cNvPr>
              <p:cNvSpPr txBox="1"/>
              <p:nvPr/>
            </p:nvSpPr>
            <p:spPr>
              <a:xfrm>
                <a:off x="8848999" y="2552911"/>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ea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10" name="TextBox 109">
                <a:extLst>
                  <a:ext uri="{FF2B5EF4-FFF2-40B4-BE49-F238E27FC236}">
                    <a16:creationId xmlns:a16="http://schemas.microsoft.com/office/drawing/2014/main" id="{D389C4C1-42C5-1A7F-9998-693FEDBE3251}"/>
                  </a:ext>
                </a:extLst>
              </p:cNvPr>
              <p:cNvSpPr txBox="1">
                <a:spLocks noRot="1" noChangeAspect="1" noMove="1" noResize="1" noEditPoints="1" noAdjustHandles="1" noChangeArrowheads="1" noChangeShapeType="1" noTextEdit="1"/>
              </p:cNvSpPr>
              <p:nvPr/>
            </p:nvSpPr>
            <p:spPr>
              <a:xfrm>
                <a:off x="8848999" y="2552911"/>
                <a:ext cx="1651050" cy="430887"/>
              </a:xfrm>
              <a:prstGeom prst="rect">
                <a:avLst/>
              </a:prstGeom>
              <a:blipFill>
                <a:blip r:embed="rId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E8188262-685F-9336-B48B-B79D69343A3B}"/>
                  </a:ext>
                </a:extLst>
              </p:cNvPr>
              <p:cNvSpPr txBox="1"/>
              <p:nvPr/>
            </p:nvSpPr>
            <p:spPr>
              <a:xfrm>
                <a:off x="9708700" y="2580220"/>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C00000"/>
                              </a:solidFill>
                              <a:latin typeface="Cambria Math" panose="02040503050406030204" pitchFamily="18" charset="0"/>
                            </a:rPr>
                          </m:ctrlPr>
                        </m:sSubPr>
                        <m:e>
                          <m:r>
                            <a:rPr lang="en-US" sz="2200" b="1" i="1" smtClean="0">
                              <a:solidFill>
                                <a:srgbClr val="C00000"/>
                              </a:solidFill>
                              <a:latin typeface="Cambria Math" panose="02040503050406030204" pitchFamily="18" charset="0"/>
                              <a:ea typeface="Cambria Math" panose="02040503050406030204" pitchFamily="18" charset="0"/>
                            </a:rPr>
                            <m:t>𝜷</m:t>
                          </m:r>
                        </m:e>
                        <m:sub>
                          <m:r>
                            <a:rPr lang="en-US" sz="2200" b="1" i="1" smtClean="0">
                              <a:solidFill>
                                <a:srgbClr val="C00000"/>
                              </a:solidFill>
                              <a:latin typeface="Cambria Math" panose="02040503050406030204" pitchFamily="18" charset="0"/>
                            </a:rPr>
                            <m:t>𝑺</m:t>
                          </m:r>
                        </m:sub>
                      </m:sSub>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11" name="TextBox 110">
                <a:extLst>
                  <a:ext uri="{FF2B5EF4-FFF2-40B4-BE49-F238E27FC236}">
                    <a16:creationId xmlns:a16="http://schemas.microsoft.com/office/drawing/2014/main" id="{E8188262-685F-9336-B48B-B79D69343A3B}"/>
                  </a:ext>
                </a:extLst>
              </p:cNvPr>
              <p:cNvSpPr txBox="1">
                <a:spLocks noRot="1" noChangeAspect="1" noMove="1" noResize="1" noEditPoints="1" noAdjustHandles="1" noChangeArrowheads="1" noChangeShapeType="1" noTextEdit="1"/>
              </p:cNvSpPr>
              <p:nvPr/>
            </p:nvSpPr>
            <p:spPr>
              <a:xfrm>
                <a:off x="9708700" y="2580220"/>
                <a:ext cx="1651050" cy="430887"/>
              </a:xfrm>
              <a:prstGeom prst="rect">
                <a:avLst/>
              </a:prstGeom>
              <a:blipFill>
                <a:blip r:embed="rId9"/>
                <a:stretch>
                  <a:fillRect b="-17143"/>
                </a:stretch>
              </a:blipFill>
            </p:spPr>
            <p:txBody>
              <a:bodyPr/>
              <a:lstStyle/>
              <a:p>
                <a:r>
                  <a:rPr lang="en-US">
                    <a:noFill/>
                  </a:rPr>
                  <a:t> </a:t>
                </a:r>
              </a:p>
            </p:txBody>
          </p:sp>
        </mc:Fallback>
      </mc:AlternateContent>
      <p:grpSp>
        <p:nvGrpSpPr>
          <p:cNvPr id="112" name="Group 111">
            <a:extLst>
              <a:ext uri="{FF2B5EF4-FFF2-40B4-BE49-F238E27FC236}">
                <a16:creationId xmlns:a16="http://schemas.microsoft.com/office/drawing/2014/main" id="{78D48083-1FC5-DD41-DA5B-A6D503D0FF26}"/>
              </a:ext>
            </a:extLst>
          </p:cNvPr>
          <p:cNvGrpSpPr/>
          <p:nvPr/>
        </p:nvGrpSpPr>
        <p:grpSpPr>
          <a:xfrm>
            <a:off x="6620315" y="346259"/>
            <a:ext cx="914400" cy="914400"/>
            <a:chOff x="65200" y="909486"/>
            <a:chExt cx="914400" cy="914400"/>
          </a:xfrm>
        </p:grpSpPr>
        <p:pic>
          <p:nvPicPr>
            <p:cNvPr id="113" name="Graphic 112" descr="Thermometer outline">
              <a:extLst>
                <a:ext uri="{FF2B5EF4-FFF2-40B4-BE49-F238E27FC236}">
                  <a16:creationId xmlns:a16="http://schemas.microsoft.com/office/drawing/2014/main" id="{F3B28CEA-0436-3F04-25AB-E9C01B3F0A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00" y="909486"/>
              <a:ext cx="914400" cy="914400"/>
            </a:xfrm>
            <a:prstGeom prst="rect">
              <a:avLst/>
            </a:prstGeom>
          </p:spPr>
        </p:pic>
        <p:sp>
          <p:nvSpPr>
            <p:cNvPr id="114" name="Oval 113">
              <a:extLst>
                <a:ext uri="{FF2B5EF4-FFF2-40B4-BE49-F238E27FC236}">
                  <a16:creationId xmlns:a16="http://schemas.microsoft.com/office/drawing/2014/main" id="{2928F4AD-B501-8774-646F-FEE7F3803FB2}"/>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A532393-D140-3F0D-106D-25EC9D9386FF}"/>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D5F3C13-0756-B342-53C9-502B490D32B4}"/>
                  </a:ext>
                </a:extLst>
              </p:cNvPr>
              <p:cNvSpPr txBox="1"/>
              <p:nvPr/>
            </p:nvSpPr>
            <p:spPr>
              <a:xfrm>
                <a:off x="7263049" y="326364"/>
                <a:ext cx="1651050" cy="977062"/>
              </a:xfrm>
              <a:prstGeom prst="rect">
                <a:avLst/>
              </a:prstGeom>
              <a:noFill/>
            </p:spPr>
            <p:txBody>
              <a:bodyPr wrap="square" rtlCol="0">
                <a:spAutoFit/>
              </a:bodyPr>
              <a:lstStyle/>
              <a:p>
                <a14:m>
                  <m:oMath xmlns:m="http://schemas.openxmlformats.org/officeDocument/2006/math">
                    <m:sSup>
                      <m:sSupPr>
                        <m:ctrlPr>
                          <a:rPr lang="en-US" sz="2200" b="1" i="1" smtClean="0">
                            <a:solidFill>
                              <a:srgbClr val="C00000"/>
                            </a:solidFill>
                            <a:latin typeface="Cambria Math" panose="02040503050406030204" pitchFamily="18" charset="0"/>
                            <a:ea typeface="Cambria Math" panose="02040503050406030204" pitchFamily="18" charset="0"/>
                          </a:rPr>
                        </m:ctrlPr>
                      </m:sSupPr>
                      <m:e>
                        <m:r>
                          <a:rPr lang="en-US" sz="2200" b="1" i="1">
                            <a:solidFill>
                              <a:srgbClr val="C00000"/>
                            </a:solidFill>
                            <a:latin typeface="Cambria Math" panose="02040503050406030204" pitchFamily="18" charset="0"/>
                            <a:ea typeface="Cambria Math" panose="02040503050406030204" pitchFamily="18" charset="0"/>
                          </a:rPr>
                          <m:t>𝒓</m:t>
                        </m:r>
                      </m:e>
                      <m:sup>
                        <m:r>
                          <a:rPr lang="en-US" sz="2200" b="1" i="1" smtClean="0">
                            <a:solidFill>
                              <a:srgbClr val="C00000"/>
                            </a:solidFill>
                            <a:latin typeface="Cambria Math" panose="02040503050406030204" pitchFamily="18" charset="0"/>
                            <a:ea typeface="Cambria Math" panose="02040503050406030204" pitchFamily="18" charset="0"/>
                          </a:rPr>
                          <m:t>∗</m:t>
                        </m:r>
                      </m:sup>
                    </m:sSup>
                  </m:oMath>
                </a14:m>
                <a:r>
                  <a:rPr lang="en-US" dirty="0">
                    <a:solidFill>
                      <a:srgbClr val="C00000"/>
                    </a:solidFill>
                    <a:latin typeface="Arial" panose="020B0604020202020204" pitchFamily="34" charset="0"/>
                    <a:cs typeface="Arial" panose="020B0604020202020204" pitchFamily="34" charset="0"/>
                  </a:rPr>
                  <a:t>within-host virus growth rate</a:t>
                </a:r>
              </a:p>
            </p:txBody>
          </p:sp>
        </mc:Choice>
        <mc:Fallback xmlns="">
          <p:sp>
            <p:nvSpPr>
              <p:cNvPr id="116" name="TextBox 115">
                <a:extLst>
                  <a:ext uri="{FF2B5EF4-FFF2-40B4-BE49-F238E27FC236}">
                    <a16:creationId xmlns:a16="http://schemas.microsoft.com/office/drawing/2014/main" id="{0D5F3C13-0756-B342-53C9-502B490D32B4}"/>
                  </a:ext>
                </a:extLst>
              </p:cNvPr>
              <p:cNvSpPr txBox="1">
                <a:spLocks noRot="1" noChangeAspect="1" noMove="1" noResize="1" noEditPoints="1" noAdjustHandles="1" noChangeArrowheads="1" noChangeShapeType="1" noTextEdit="1"/>
              </p:cNvSpPr>
              <p:nvPr/>
            </p:nvSpPr>
            <p:spPr>
              <a:xfrm>
                <a:off x="7263049" y="326364"/>
                <a:ext cx="1651050" cy="977062"/>
              </a:xfrm>
              <a:prstGeom prst="rect">
                <a:avLst/>
              </a:prstGeom>
              <a:blipFill>
                <a:blip r:embed="rId10"/>
                <a:stretch>
                  <a:fillRect l="-3053"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A86E1889-8AA5-B9F1-DC91-27F65AD1F665}"/>
                  </a:ext>
                </a:extLst>
              </p:cNvPr>
              <p:cNvSpPr txBox="1"/>
              <p:nvPr/>
            </p:nvSpPr>
            <p:spPr>
              <a:xfrm>
                <a:off x="762100" y="3861881"/>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𝑹</m:t>
                      </m:r>
                      <m:r>
                        <m:rPr>
                          <m:sty m:val="p"/>
                        </m:rPr>
                        <a:rPr lang="en-US" sz="2200" b="0" i="0" smtClean="0">
                          <a:solidFill>
                            <a:srgbClr val="C00000"/>
                          </a:solidFill>
                          <a:latin typeface="Cambria Math" panose="02040503050406030204" pitchFamily="18" charset="0"/>
                          <a:ea typeface="Cambria Math" panose="02040503050406030204" pitchFamily="18" charset="0"/>
                        </a:rPr>
                        <m:t>eservoir</m:t>
                      </m:r>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117" name="TextBox 116">
                <a:extLst>
                  <a:ext uri="{FF2B5EF4-FFF2-40B4-BE49-F238E27FC236}">
                    <a16:creationId xmlns:a16="http://schemas.microsoft.com/office/drawing/2014/main" id="{A86E1889-8AA5-B9F1-DC91-27F65AD1F665}"/>
                  </a:ext>
                </a:extLst>
              </p:cNvPr>
              <p:cNvSpPr txBox="1">
                <a:spLocks noRot="1" noChangeAspect="1" noMove="1" noResize="1" noEditPoints="1" noAdjustHandles="1" noChangeArrowheads="1" noChangeShapeType="1" noTextEdit="1"/>
              </p:cNvSpPr>
              <p:nvPr/>
            </p:nvSpPr>
            <p:spPr>
              <a:xfrm>
                <a:off x="762100" y="3861881"/>
                <a:ext cx="1651050" cy="430887"/>
              </a:xfrm>
              <a:prstGeom prst="rect">
                <a:avLst/>
              </a:prstGeom>
              <a:blipFill>
                <a:blip r:embed="rId11"/>
                <a:stretch>
                  <a:fillRect/>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48A590E7-EE01-D119-5A93-7F852A854015}"/>
              </a:ext>
            </a:extLst>
          </p:cNvPr>
          <p:cNvSpPr txBox="1"/>
          <p:nvPr/>
        </p:nvSpPr>
        <p:spPr>
          <a:xfrm>
            <a:off x="8485851" y="6488668"/>
            <a:ext cx="3724024" cy="369332"/>
          </a:xfrm>
          <a:prstGeom prst="rect">
            <a:avLst/>
          </a:prstGeom>
          <a:solidFill>
            <a:schemeClr val="bg1"/>
          </a:solidFill>
        </p:spPr>
        <p:txBody>
          <a:bodyPr wrap="square" rtlCol="0">
            <a:spAutoFit/>
          </a:bodyPr>
          <a:lstStyle/>
          <a:p>
            <a:r>
              <a:rPr lang="en-US" dirty="0">
                <a:cs typeface="Franklin Gothic Medium"/>
              </a:rPr>
              <a:t>Brook et al. In Revision. </a:t>
            </a:r>
            <a:r>
              <a:rPr lang="en-US" i="1" dirty="0" err="1">
                <a:cs typeface="Franklin Gothic Medium"/>
              </a:rPr>
              <a:t>PLoS</a:t>
            </a:r>
            <a:r>
              <a:rPr lang="en-US" i="1" dirty="0">
                <a:cs typeface="Franklin Gothic Medium"/>
              </a:rPr>
              <a:t> Biology.</a:t>
            </a:r>
          </a:p>
        </p:txBody>
      </p:sp>
      <p:cxnSp>
        <p:nvCxnSpPr>
          <p:cNvPr id="2" name="Straight Arrow Connector 1">
            <a:extLst>
              <a:ext uri="{FF2B5EF4-FFF2-40B4-BE49-F238E27FC236}">
                <a16:creationId xmlns:a16="http://schemas.microsoft.com/office/drawing/2014/main" id="{E8174DFB-3154-A975-13FE-1856626FC19F}"/>
              </a:ext>
            </a:extLst>
          </p:cNvPr>
          <p:cNvCxnSpPr>
            <a:cxnSpLocks/>
          </p:cNvCxnSpPr>
          <p:nvPr/>
        </p:nvCxnSpPr>
        <p:spPr>
          <a:xfrm>
            <a:off x="1825665" y="2449064"/>
            <a:ext cx="270510" cy="2833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3AAE87B9-6E27-A85A-5B2C-E2DD61ACAFA3}"/>
              </a:ext>
            </a:extLst>
          </p:cNvPr>
          <p:cNvSpPr txBox="1">
            <a:spLocks/>
          </p:cNvSpPr>
          <p:nvPr/>
        </p:nvSpPr>
        <p:spPr>
          <a:xfrm>
            <a:off x="537614" y="1826173"/>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optimal virus replication in reservoir</a:t>
            </a:r>
          </a:p>
        </p:txBody>
      </p:sp>
      <p:cxnSp>
        <p:nvCxnSpPr>
          <p:cNvPr id="6" name="Straight Arrow Connector 5">
            <a:extLst>
              <a:ext uri="{FF2B5EF4-FFF2-40B4-BE49-F238E27FC236}">
                <a16:creationId xmlns:a16="http://schemas.microsoft.com/office/drawing/2014/main" id="{6E9F3DED-0FA9-17C8-0FAC-D3301845B6DE}"/>
              </a:ext>
            </a:extLst>
          </p:cNvPr>
          <p:cNvCxnSpPr>
            <a:cxnSpLocks/>
          </p:cNvCxnSpPr>
          <p:nvPr/>
        </p:nvCxnSpPr>
        <p:spPr>
          <a:xfrm>
            <a:off x="3339007" y="2392064"/>
            <a:ext cx="0" cy="359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22F38BC7-492F-869F-50A2-0789B0A63078}"/>
              </a:ext>
            </a:extLst>
          </p:cNvPr>
          <p:cNvSpPr txBox="1">
            <a:spLocks/>
          </p:cNvSpPr>
          <p:nvPr/>
        </p:nvSpPr>
        <p:spPr>
          <a:xfrm>
            <a:off x="2599530" y="1568172"/>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optimal transmission in reservoir</a:t>
            </a:r>
          </a:p>
        </p:txBody>
      </p:sp>
      <p:cxnSp>
        <p:nvCxnSpPr>
          <p:cNvPr id="11" name="Straight Arrow Connector 10">
            <a:extLst>
              <a:ext uri="{FF2B5EF4-FFF2-40B4-BE49-F238E27FC236}">
                <a16:creationId xmlns:a16="http://schemas.microsoft.com/office/drawing/2014/main" id="{A70C6A96-DB23-916C-127B-3FB03A1CC2DD}"/>
              </a:ext>
            </a:extLst>
          </p:cNvPr>
          <p:cNvCxnSpPr>
            <a:cxnSpLocks/>
          </p:cNvCxnSpPr>
          <p:nvPr/>
        </p:nvCxnSpPr>
        <p:spPr>
          <a:xfrm flipH="1">
            <a:off x="4413877" y="2594796"/>
            <a:ext cx="252383" cy="217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D39D226-B8AE-947A-8D44-CC1653E591C3}"/>
              </a:ext>
            </a:extLst>
          </p:cNvPr>
          <p:cNvSpPr txBox="1">
            <a:spLocks/>
          </p:cNvSpPr>
          <p:nvPr/>
        </p:nvSpPr>
        <p:spPr>
          <a:xfrm>
            <a:off x="4108787" y="1707036"/>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optimal virulence in reservoir</a:t>
            </a:r>
          </a:p>
        </p:txBody>
      </p:sp>
      <p:grpSp>
        <p:nvGrpSpPr>
          <p:cNvPr id="18" name="Group 17">
            <a:extLst>
              <a:ext uri="{FF2B5EF4-FFF2-40B4-BE49-F238E27FC236}">
                <a16:creationId xmlns:a16="http://schemas.microsoft.com/office/drawing/2014/main" id="{9B044F95-1606-CB92-BE41-678C61CD36D4}"/>
              </a:ext>
            </a:extLst>
          </p:cNvPr>
          <p:cNvGrpSpPr/>
          <p:nvPr/>
        </p:nvGrpSpPr>
        <p:grpSpPr>
          <a:xfrm>
            <a:off x="2646110" y="2703596"/>
            <a:ext cx="5845379" cy="2807208"/>
            <a:chOff x="516129" y="3990967"/>
            <a:chExt cx="5845379" cy="2807208"/>
          </a:xfrm>
        </p:grpSpPr>
        <p:sp>
          <p:nvSpPr>
            <p:cNvPr id="19" name="Right Arrow 18">
              <a:extLst>
                <a:ext uri="{FF2B5EF4-FFF2-40B4-BE49-F238E27FC236}">
                  <a16:creationId xmlns:a16="http://schemas.microsoft.com/office/drawing/2014/main" id="{F6AC1851-296D-7836-08BB-ADCD5D654F5D}"/>
                </a:ext>
              </a:extLst>
            </p:cNvPr>
            <p:cNvSpPr/>
            <p:nvPr/>
          </p:nvSpPr>
          <p:spPr>
            <a:xfrm>
              <a:off x="3980588" y="4939704"/>
              <a:ext cx="794568" cy="67800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9D6FC292-1887-0E30-FE60-73F5946C284A}"/>
                </a:ext>
              </a:extLst>
            </p:cNvPr>
            <p:cNvGrpSpPr/>
            <p:nvPr/>
          </p:nvGrpSpPr>
          <p:grpSpPr>
            <a:xfrm>
              <a:off x="5135001" y="3990967"/>
              <a:ext cx="1226507" cy="2807208"/>
              <a:chOff x="4955326" y="321797"/>
              <a:chExt cx="1226507" cy="2804932"/>
            </a:xfrm>
          </p:grpSpPr>
          <p:pic>
            <p:nvPicPr>
              <p:cNvPr id="40" name="Picture 12" descr="male body silhouette png&#10;">
                <a:extLst>
                  <a:ext uri="{FF2B5EF4-FFF2-40B4-BE49-F238E27FC236}">
                    <a16:creationId xmlns:a16="http://schemas.microsoft.com/office/drawing/2014/main" id="{415C56BB-09E1-65DA-C21C-A25A3AF20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5326" y="321797"/>
                <a:ext cx="1226507" cy="2804932"/>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Germ with solid fill">
                <a:extLst>
                  <a:ext uri="{FF2B5EF4-FFF2-40B4-BE49-F238E27FC236}">
                    <a16:creationId xmlns:a16="http://schemas.microsoft.com/office/drawing/2014/main" id="{318301AD-90F8-D3D3-F5B7-4A2ED10835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3879" y="1316070"/>
                <a:ext cx="301376" cy="301376"/>
              </a:xfrm>
              <a:prstGeom prst="rect">
                <a:avLst/>
              </a:prstGeom>
            </p:spPr>
          </p:pic>
          <p:pic>
            <p:nvPicPr>
              <p:cNvPr id="42" name="Graphic 41" descr="Germ with solid fill">
                <a:extLst>
                  <a:ext uri="{FF2B5EF4-FFF2-40B4-BE49-F238E27FC236}">
                    <a16:creationId xmlns:a16="http://schemas.microsoft.com/office/drawing/2014/main" id="{FA96A64B-1928-A76B-A440-18607618031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71674" y="988165"/>
                <a:ext cx="301376" cy="301376"/>
              </a:xfrm>
              <a:prstGeom prst="rect">
                <a:avLst/>
              </a:prstGeom>
            </p:spPr>
          </p:pic>
          <p:pic>
            <p:nvPicPr>
              <p:cNvPr id="43" name="Graphic 42" descr="Germ with solid fill">
                <a:extLst>
                  <a:ext uri="{FF2B5EF4-FFF2-40B4-BE49-F238E27FC236}">
                    <a16:creationId xmlns:a16="http://schemas.microsoft.com/office/drawing/2014/main" id="{41D14489-CD7B-CCF6-0153-ED4F076D3D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11709" y="812300"/>
                <a:ext cx="301376" cy="301376"/>
              </a:xfrm>
              <a:prstGeom prst="rect">
                <a:avLst/>
              </a:prstGeom>
            </p:spPr>
          </p:pic>
        </p:grpSp>
        <p:pic>
          <p:nvPicPr>
            <p:cNvPr id="21" name="Graphic 20" descr="Germ with solid fill">
              <a:extLst>
                <a:ext uri="{FF2B5EF4-FFF2-40B4-BE49-F238E27FC236}">
                  <a16:creationId xmlns:a16="http://schemas.microsoft.com/office/drawing/2014/main" id="{60E46BAC-E639-3EAA-55C6-E3E0FFDB6A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07410" y="4379331"/>
              <a:ext cx="301376" cy="301621"/>
            </a:xfrm>
            <a:prstGeom prst="rect">
              <a:avLst/>
            </a:prstGeom>
          </p:spPr>
        </p:pic>
        <p:pic>
          <p:nvPicPr>
            <p:cNvPr id="22" name="Graphic 21" descr="Germ with solid fill">
              <a:extLst>
                <a:ext uri="{FF2B5EF4-FFF2-40B4-BE49-F238E27FC236}">
                  <a16:creationId xmlns:a16="http://schemas.microsoft.com/office/drawing/2014/main" id="{4628320B-9ECE-6D37-B8A3-79F4A07445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03751" y="4772686"/>
              <a:ext cx="301376" cy="301621"/>
            </a:xfrm>
            <a:prstGeom prst="rect">
              <a:avLst/>
            </a:prstGeom>
          </p:spPr>
        </p:pic>
        <p:grpSp>
          <p:nvGrpSpPr>
            <p:cNvPr id="23" name="Group 22">
              <a:extLst>
                <a:ext uri="{FF2B5EF4-FFF2-40B4-BE49-F238E27FC236}">
                  <a16:creationId xmlns:a16="http://schemas.microsoft.com/office/drawing/2014/main" id="{73F8DA49-C20A-262D-CB93-720F78F7697B}"/>
                </a:ext>
              </a:extLst>
            </p:cNvPr>
            <p:cNvGrpSpPr/>
            <p:nvPr/>
          </p:nvGrpSpPr>
          <p:grpSpPr>
            <a:xfrm rot="3110843">
              <a:off x="2670301" y="5594163"/>
              <a:ext cx="1056290" cy="1131628"/>
              <a:chOff x="3157310" y="4355363"/>
              <a:chExt cx="1056290" cy="1131628"/>
            </a:xfrm>
          </p:grpSpPr>
          <p:grpSp>
            <p:nvGrpSpPr>
              <p:cNvPr id="29" name="Group 28">
                <a:extLst>
                  <a:ext uri="{FF2B5EF4-FFF2-40B4-BE49-F238E27FC236}">
                    <a16:creationId xmlns:a16="http://schemas.microsoft.com/office/drawing/2014/main" id="{86C49F8A-C885-57FE-F37C-930693007D77}"/>
                  </a:ext>
                </a:extLst>
              </p:cNvPr>
              <p:cNvGrpSpPr/>
              <p:nvPr/>
            </p:nvGrpSpPr>
            <p:grpSpPr>
              <a:xfrm rot="507068">
                <a:off x="3157310" y="4355363"/>
                <a:ext cx="1056290" cy="1131628"/>
                <a:chOff x="3537253" y="895580"/>
                <a:chExt cx="1056290" cy="1131628"/>
              </a:xfrm>
            </p:grpSpPr>
            <p:grpSp>
              <p:nvGrpSpPr>
                <p:cNvPr id="32" name="Group 31">
                  <a:extLst>
                    <a:ext uri="{FF2B5EF4-FFF2-40B4-BE49-F238E27FC236}">
                      <a16:creationId xmlns:a16="http://schemas.microsoft.com/office/drawing/2014/main" id="{DD718F2D-6B84-3AC8-D413-8836A2772A42}"/>
                    </a:ext>
                  </a:extLst>
                </p:cNvPr>
                <p:cNvGrpSpPr/>
                <p:nvPr/>
              </p:nvGrpSpPr>
              <p:grpSpPr>
                <a:xfrm>
                  <a:off x="3537253" y="895580"/>
                  <a:ext cx="1056290" cy="1131628"/>
                  <a:chOff x="3812635" y="3996572"/>
                  <a:chExt cx="1756163" cy="1923837"/>
                </a:xfrm>
              </p:grpSpPr>
              <p:pic>
                <p:nvPicPr>
                  <p:cNvPr id="34" name="Graphic 33" descr="Cough outline">
                    <a:extLst>
                      <a:ext uri="{FF2B5EF4-FFF2-40B4-BE49-F238E27FC236}">
                        <a16:creationId xmlns:a16="http://schemas.microsoft.com/office/drawing/2014/main" id="{09AD5A30-0776-94A3-41E3-749D862913F2}"/>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92355" t="70722" r="-1876" b="20241"/>
                  <a:stretch/>
                </p:blipFill>
                <p:spPr>
                  <a:xfrm rot="20061264">
                    <a:off x="4856037" y="5243899"/>
                    <a:ext cx="712761" cy="676510"/>
                  </a:xfrm>
                  <a:prstGeom prst="rect">
                    <a:avLst/>
                  </a:prstGeom>
                </p:spPr>
              </p:pic>
              <p:pic>
                <p:nvPicPr>
                  <p:cNvPr id="35" name="Graphic 34" descr="Cough outline">
                    <a:extLst>
                      <a:ext uri="{FF2B5EF4-FFF2-40B4-BE49-F238E27FC236}">
                        <a16:creationId xmlns:a16="http://schemas.microsoft.com/office/drawing/2014/main" id="{3D7414AD-5EC6-50B0-A22E-EF37DBFD0BDF}"/>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92355" t="70722" r="-1876" b="20241"/>
                  <a:stretch/>
                </p:blipFill>
                <p:spPr>
                  <a:xfrm rot="20061264">
                    <a:off x="4756547" y="4631513"/>
                    <a:ext cx="712761" cy="676510"/>
                  </a:xfrm>
                  <a:prstGeom prst="rect">
                    <a:avLst/>
                  </a:prstGeom>
                </p:spPr>
              </p:pic>
              <p:pic>
                <p:nvPicPr>
                  <p:cNvPr id="36" name="Graphic 35" descr="Cough outline">
                    <a:extLst>
                      <a:ext uri="{FF2B5EF4-FFF2-40B4-BE49-F238E27FC236}">
                        <a16:creationId xmlns:a16="http://schemas.microsoft.com/office/drawing/2014/main" id="{8AA30137-1ACB-ADA2-6877-056AA5DB011F}"/>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92355" t="70722" r="-1876" b="20241"/>
                  <a:stretch/>
                </p:blipFill>
                <p:spPr>
                  <a:xfrm rot="20061264">
                    <a:off x="4621943" y="3996572"/>
                    <a:ext cx="712761" cy="676510"/>
                  </a:xfrm>
                  <a:prstGeom prst="rect">
                    <a:avLst/>
                  </a:prstGeom>
                </p:spPr>
              </p:pic>
              <p:pic>
                <p:nvPicPr>
                  <p:cNvPr id="37" name="Graphic 36" descr="Cough outline">
                    <a:extLst>
                      <a:ext uri="{FF2B5EF4-FFF2-40B4-BE49-F238E27FC236}">
                        <a16:creationId xmlns:a16="http://schemas.microsoft.com/office/drawing/2014/main" id="{CCCC1831-520A-79F5-E774-C0F8A4428344}"/>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92355" t="70722" r="-1876" b="20241"/>
                  <a:stretch/>
                </p:blipFill>
                <p:spPr>
                  <a:xfrm rot="20061264">
                    <a:off x="4221575" y="4363221"/>
                    <a:ext cx="712761" cy="676510"/>
                  </a:xfrm>
                  <a:prstGeom prst="rect">
                    <a:avLst/>
                  </a:prstGeom>
                </p:spPr>
              </p:pic>
              <p:pic>
                <p:nvPicPr>
                  <p:cNvPr id="38" name="Graphic 37" descr="Cough outline">
                    <a:extLst>
                      <a:ext uri="{FF2B5EF4-FFF2-40B4-BE49-F238E27FC236}">
                        <a16:creationId xmlns:a16="http://schemas.microsoft.com/office/drawing/2014/main" id="{D7152431-7A6C-1BB1-2049-D15CF757EAF0}"/>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92355" t="70722" r="-1876" b="20241"/>
                  <a:stretch/>
                </p:blipFill>
                <p:spPr>
                  <a:xfrm rot="20061264">
                    <a:off x="4322506" y="4998163"/>
                    <a:ext cx="712761" cy="676510"/>
                  </a:xfrm>
                  <a:prstGeom prst="rect">
                    <a:avLst/>
                  </a:prstGeom>
                </p:spPr>
              </p:pic>
              <p:pic>
                <p:nvPicPr>
                  <p:cNvPr id="39" name="Graphic 38" descr="Cough outline">
                    <a:extLst>
                      <a:ext uri="{FF2B5EF4-FFF2-40B4-BE49-F238E27FC236}">
                        <a16:creationId xmlns:a16="http://schemas.microsoft.com/office/drawing/2014/main" id="{D988A785-7024-E888-4BB9-5850F09FFDD4}"/>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92355" t="70722" r="-1876" b="20241"/>
                  <a:stretch/>
                </p:blipFill>
                <p:spPr>
                  <a:xfrm rot="20061264">
                    <a:off x="3812635" y="4771878"/>
                    <a:ext cx="712761" cy="676510"/>
                  </a:xfrm>
                  <a:prstGeom prst="rect">
                    <a:avLst/>
                  </a:prstGeom>
                </p:spPr>
              </p:pic>
            </p:grpSp>
            <p:pic>
              <p:nvPicPr>
                <p:cNvPr id="33" name="Graphic 32" descr="Germ with solid fill">
                  <a:extLst>
                    <a:ext uri="{FF2B5EF4-FFF2-40B4-BE49-F238E27FC236}">
                      <a16:creationId xmlns:a16="http://schemas.microsoft.com/office/drawing/2014/main" id="{FCED7489-7693-1C67-F940-32EF49C0DB7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61643" y="1313649"/>
                  <a:ext cx="301376" cy="301376"/>
                </a:xfrm>
                <a:prstGeom prst="rect">
                  <a:avLst/>
                </a:prstGeom>
              </p:spPr>
            </p:pic>
          </p:grpSp>
          <p:pic>
            <p:nvPicPr>
              <p:cNvPr id="30" name="Graphic 29" descr="Germ with solid fill">
                <a:extLst>
                  <a:ext uri="{FF2B5EF4-FFF2-40B4-BE49-F238E27FC236}">
                    <a16:creationId xmlns:a16="http://schemas.microsoft.com/office/drawing/2014/main" id="{361B9091-13EE-9A6C-34C8-6C24543FEA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3810" y="4527935"/>
                <a:ext cx="301376" cy="301376"/>
              </a:xfrm>
              <a:prstGeom prst="rect">
                <a:avLst/>
              </a:prstGeom>
            </p:spPr>
          </p:pic>
          <p:pic>
            <p:nvPicPr>
              <p:cNvPr id="31" name="Graphic 30" descr="Germ with solid fill">
                <a:extLst>
                  <a:ext uri="{FF2B5EF4-FFF2-40B4-BE49-F238E27FC236}">
                    <a16:creationId xmlns:a16="http://schemas.microsoft.com/office/drawing/2014/main" id="{7F4C303A-9E31-40F9-0F58-2AF79709D4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49328" y="4973174"/>
                <a:ext cx="301376" cy="301376"/>
              </a:xfrm>
              <a:prstGeom prst="rect">
                <a:avLst/>
              </a:prstGeom>
            </p:spPr>
          </p:pic>
        </p:grpSp>
        <p:pic>
          <p:nvPicPr>
            <p:cNvPr id="24" name="Picture 14" descr="Bat,Silhouette,Monochrome Photography PNG Clipart - Royalty Free SVG / PNG">
              <a:extLst>
                <a:ext uri="{FF2B5EF4-FFF2-40B4-BE49-F238E27FC236}">
                  <a16:creationId xmlns:a16="http://schemas.microsoft.com/office/drawing/2014/main" id="{248E5024-2666-A76D-E794-1382BFF9100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0529776">
              <a:off x="516129" y="4247850"/>
              <a:ext cx="3473015" cy="1689477"/>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Germ with solid fill">
              <a:extLst>
                <a:ext uri="{FF2B5EF4-FFF2-40B4-BE49-F238E27FC236}">
                  <a16:creationId xmlns:a16="http://schemas.microsoft.com/office/drawing/2014/main" id="{431A00DD-4819-CE2E-3D4B-D71EBAD17B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65363" y="5415778"/>
              <a:ext cx="283312" cy="283312"/>
            </a:xfrm>
            <a:prstGeom prst="rect">
              <a:avLst/>
            </a:prstGeom>
          </p:spPr>
        </p:pic>
        <p:pic>
          <p:nvPicPr>
            <p:cNvPr id="26" name="Graphic 25" descr="Germ with solid fill">
              <a:extLst>
                <a:ext uri="{FF2B5EF4-FFF2-40B4-BE49-F238E27FC236}">
                  <a16:creationId xmlns:a16="http://schemas.microsoft.com/office/drawing/2014/main" id="{09FAE7D3-A010-FCBE-387C-38EB1F301E7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52767" y="5287164"/>
              <a:ext cx="283312" cy="283312"/>
            </a:xfrm>
            <a:prstGeom prst="rect">
              <a:avLst/>
            </a:prstGeom>
          </p:spPr>
        </p:pic>
        <p:pic>
          <p:nvPicPr>
            <p:cNvPr id="27" name="Graphic 26" descr="Germ with solid fill">
              <a:extLst>
                <a:ext uri="{FF2B5EF4-FFF2-40B4-BE49-F238E27FC236}">
                  <a16:creationId xmlns:a16="http://schemas.microsoft.com/office/drawing/2014/main" id="{18588BDB-7152-1889-627F-A0206EEE0A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33151" y="5169360"/>
              <a:ext cx="283312" cy="283312"/>
            </a:xfrm>
            <a:prstGeom prst="rect">
              <a:avLst/>
            </a:prstGeom>
          </p:spPr>
        </p:pic>
        <p:pic>
          <p:nvPicPr>
            <p:cNvPr id="28" name="Graphic 27" descr="Germ with solid fill">
              <a:extLst>
                <a:ext uri="{FF2B5EF4-FFF2-40B4-BE49-F238E27FC236}">
                  <a16:creationId xmlns:a16="http://schemas.microsoft.com/office/drawing/2014/main" id="{B61AFF35-C023-E7FF-14FD-1F98A4C3C70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42250" y="4962667"/>
              <a:ext cx="283312" cy="283312"/>
            </a:xfrm>
            <a:prstGeom prst="rect">
              <a:avLst/>
            </a:prstGeom>
          </p:spPr>
        </p:pic>
      </p:grpSp>
      <p:grpSp>
        <p:nvGrpSpPr>
          <p:cNvPr id="44" name="Group 43">
            <a:extLst>
              <a:ext uri="{FF2B5EF4-FFF2-40B4-BE49-F238E27FC236}">
                <a16:creationId xmlns:a16="http://schemas.microsoft.com/office/drawing/2014/main" id="{F97AA390-CD29-9793-B372-CE4A03A7C35E}"/>
              </a:ext>
            </a:extLst>
          </p:cNvPr>
          <p:cNvGrpSpPr/>
          <p:nvPr/>
        </p:nvGrpSpPr>
        <p:grpSpPr>
          <a:xfrm>
            <a:off x="9510977" y="2785570"/>
            <a:ext cx="914400" cy="914400"/>
            <a:chOff x="-147462" y="928731"/>
            <a:chExt cx="914400" cy="914400"/>
          </a:xfrm>
        </p:grpSpPr>
        <p:pic>
          <p:nvPicPr>
            <p:cNvPr id="45" name="Graphic 44" descr="Thermometer outline">
              <a:extLst>
                <a:ext uri="{FF2B5EF4-FFF2-40B4-BE49-F238E27FC236}">
                  <a16:creationId xmlns:a16="http://schemas.microsoft.com/office/drawing/2014/main" id="{E5FB82A0-8081-4936-5489-036E589145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2" y="928731"/>
              <a:ext cx="914400" cy="914400"/>
            </a:xfrm>
            <a:prstGeom prst="rect">
              <a:avLst/>
            </a:prstGeom>
          </p:spPr>
        </p:pic>
        <p:sp>
          <p:nvSpPr>
            <p:cNvPr id="46" name="Oval 45">
              <a:extLst>
                <a:ext uri="{FF2B5EF4-FFF2-40B4-BE49-F238E27FC236}">
                  <a16:creationId xmlns:a16="http://schemas.microsoft.com/office/drawing/2014/main" id="{E52E4CFC-5779-BDA0-0855-8763F07DA2A7}"/>
                </a:ext>
              </a:extLst>
            </p:cNvPr>
            <p:cNvSpPr/>
            <p:nvPr/>
          </p:nvSpPr>
          <p:spPr>
            <a:xfrm>
              <a:off x="243025" y="1553014"/>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CF7CB90-3761-650C-FF09-E1AADCFE68AF}"/>
                </a:ext>
              </a:extLst>
            </p:cNvPr>
            <p:cNvSpPr/>
            <p:nvPr/>
          </p:nvSpPr>
          <p:spPr>
            <a:xfrm flipH="1">
              <a:off x="287324" y="1039914"/>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D8E5CB-A26E-4946-3D72-6D5A81F36306}"/>
                  </a:ext>
                </a:extLst>
              </p:cNvPr>
              <p:cNvSpPr txBox="1"/>
              <p:nvPr/>
            </p:nvSpPr>
            <p:spPr>
              <a:xfrm>
                <a:off x="8715401" y="3861880"/>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𝑺</m:t>
                      </m:r>
                      <m:r>
                        <m:rPr>
                          <m:sty m:val="p"/>
                        </m:rPr>
                        <a:rPr lang="en-US" sz="2200" b="0" i="0" smtClean="0">
                          <a:solidFill>
                            <a:srgbClr val="C00000"/>
                          </a:solidFill>
                          <a:latin typeface="Cambria Math" panose="02040503050406030204" pitchFamily="18" charset="0"/>
                          <a:ea typeface="Cambria Math" panose="02040503050406030204" pitchFamily="18" charset="0"/>
                        </a:rPr>
                        <m:t>pillover</m:t>
                      </m:r>
                      <m:r>
                        <a:rPr lang="en-US" sz="2200" b="0" i="0" smtClean="0">
                          <a:solidFill>
                            <a:srgbClr val="C00000"/>
                          </a:solidFill>
                          <a:latin typeface="Cambria Math" panose="02040503050406030204" pitchFamily="18" charset="0"/>
                          <a:ea typeface="Cambria Math" panose="02040503050406030204" pitchFamily="18" charset="0"/>
                        </a:rPr>
                        <m:t> </m:t>
                      </m:r>
                      <m:r>
                        <m:rPr>
                          <m:sty m:val="p"/>
                        </m:rPr>
                        <a:rPr lang="en-US" sz="2200" b="0" i="0" smtClean="0">
                          <a:solidFill>
                            <a:srgbClr val="C00000"/>
                          </a:solidFill>
                          <a:latin typeface="Cambria Math" panose="02040503050406030204" pitchFamily="18" charset="0"/>
                          <a:ea typeface="Cambria Math" panose="02040503050406030204" pitchFamily="18" charset="0"/>
                        </a:rPr>
                        <m:t>host</m:t>
                      </m:r>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74D8E5CB-A26E-4946-3D72-6D5A81F36306}"/>
                  </a:ext>
                </a:extLst>
              </p:cNvPr>
              <p:cNvSpPr txBox="1">
                <a:spLocks noRot="1" noChangeAspect="1" noMove="1" noResize="1" noEditPoints="1" noAdjustHandles="1" noChangeArrowheads="1" noChangeShapeType="1" noTextEdit="1"/>
              </p:cNvSpPr>
              <p:nvPr/>
            </p:nvSpPr>
            <p:spPr>
              <a:xfrm>
                <a:off x="8715401" y="3861880"/>
                <a:ext cx="1651050" cy="430887"/>
              </a:xfrm>
              <a:prstGeom prst="rect">
                <a:avLst/>
              </a:prstGeom>
              <a:blipFill>
                <a:blip r:embed="rId18"/>
                <a:stretch>
                  <a:fillRect l="-763" r="-11450" b="-20588"/>
                </a:stretch>
              </a:blipFill>
            </p:spPr>
            <p:txBody>
              <a:bodyPr/>
              <a:lstStyle/>
              <a:p>
                <a:r>
                  <a:rPr lang="en-US">
                    <a:noFill/>
                  </a:rPr>
                  <a:t> </a:t>
                </a:r>
              </a:p>
            </p:txBody>
          </p:sp>
        </mc:Fallback>
      </mc:AlternateContent>
    </p:spTree>
    <p:extLst>
      <p:ext uri="{BB962C8B-B14F-4D97-AF65-F5344CB8AC3E}">
        <p14:creationId xmlns:p14="http://schemas.microsoft.com/office/powerpoint/2010/main" val="2615388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D38FBBAA-43EF-61B2-0840-679C3D495A3D}"/>
              </a:ext>
            </a:extLst>
          </p:cNvPr>
          <p:cNvSpPr txBox="1">
            <a:spLocks/>
          </p:cNvSpPr>
          <p:nvPr/>
        </p:nvSpPr>
        <p:spPr>
          <a:xfrm>
            <a:off x="162232" y="321493"/>
            <a:ext cx="7329689" cy="1016298"/>
          </a:xfrm>
          <a:prstGeom prst="rect">
            <a:avLst/>
          </a:prstGeom>
          <a:ln>
            <a:noFill/>
          </a:ln>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000" dirty="0">
                <a:latin typeface="+mn-lt"/>
              </a:rPr>
              <a:t>Bat reservoirs may evolve </a:t>
            </a:r>
            <a:r>
              <a:rPr lang="en-US" sz="3000" b="1" dirty="0">
                <a:solidFill>
                  <a:srgbClr val="C00000"/>
                </a:solidFill>
                <a:latin typeface="+mn-lt"/>
              </a:rPr>
              <a:t>virus traits</a:t>
            </a:r>
            <a:r>
              <a:rPr lang="en-US" sz="3000" dirty="0">
                <a:latin typeface="+mn-lt"/>
              </a:rPr>
              <a:t> that cause </a:t>
            </a:r>
            <a:r>
              <a:rPr lang="en-US" sz="3000" b="1" dirty="0">
                <a:solidFill>
                  <a:srgbClr val="C00000"/>
                </a:solidFill>
                <a:latin typeface="+mn-lt"/>
              </a:rPr>
              <a:t>virulence in non-bats</a:t>
            </a:r>
            <a:r>
              <a:rPr lang="en-US" sz="3000" dirty="0">
                <a:latin typeface="+mn-lt"/>
              </a:rPr>
              <a:t>.</a:t>
            </a:r>
            <a:endParaRPr lang="en-US" sz="3000" i="1" dirty="0">
              <a:latin typeface="+mn-lt"/>
            </a:endParaRPr>
          </a:p>
        </p:txBody>
      </p:sp>
      <p:grpSp>
        <p:nvGrpSpPr>
          <p:cNvPr id="68" name="Group 67">
            <a:extLst>
              <a:ext uri="{FF2B5EF4-FFF2-40B4-BE49-F238E27FC236}">
                <a16:creationId xmlns:a16="http://schemas.microsoft.com/office/drawing/2014/main" id="{EC3643AB-86D1-3091-20AC-8871116FE045}"/>
              </a:ext>
            </a:extLst>
          </p:cNvPr>
          <p:cNvGrpSpPr/>
          <p:nvPr/>
        </p:nvGrpSpPr>
        <p:grpSpPr>
          <a:xfrm>
            <a:off x="1517524" y="2731780"/>
            <a:ext cx="1651050" cy="988601"/>
            <a:chOff x="-889875" y="4001688"/>
            <a:chExt cx="1651050" cy="988601"/>
          </a:xfrm>
        </p:grpSpPr>
        <p:grpSp>
          <p:nvGrpSpPr>
            <p:cNvPr id="79" name="Group 78">
              <a:extLst>
                <a:ext uri="{FF2B5EF4-FFF2-40B4-BE49-F238E27FC236}">
                  <a16:creationId xmlns:a16="http://schemas.microsoft.com/office/drawing/2014/main" id="{6106A967-91A3-0B8C-3659-2BF7846247B1}"/>
                </a:ext>
              </a:extLst>
            </p:cNvPr>
            <p:cNvGrpSpPr/>
            <p:nvPr/>
          </p:nvGrpSpPr>
          <p:grpSpPr>
            <a:xfrm>
              <a:off x="-819774" y="4075889"/>
              <a:ext cx="914400" cy="914400"/>
              <a:chOff x="-594603" y="869478"/>
              <a:chExt cx="914400" cy="914400"/>
            </a:xfrm>
          </p:grpSpPr>
          <p:pic>
            <p:nvPicPr>
              <p:cNvPr id="81" name="Graphic 80" descr="Thermometer outline">
                <a:extLst>
                  <a:ext uri="{FF2B5EF4-FFF2-40B4-BE49-F238E27FC236}">
                    <a16:creationId xmlns:a16="http://schemas.microsoft.com/office/drawing/2014/main" id="{FBE20FF6-C0A0-C748-14AB-DA4B9CD7B9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603" y="869478"/>
                <a:ext cx="914400" cy="914400"/>
              </a:xfrm>
              <a:prstGeom prst="rect">
                <a:avLst/>
              </a:prstGeom>
            </p:spPr>
          </p:pic>
          <p:sp>
            <p:nvSpPr>
              <p:cNvPr id="82" name="Oval 81">
                <a:extLst>
                  <a:ext uri="{FF2B5EF4-FFF2-40B4-BE49-F238E27FC236}">
                    <a16:creationId xmlns:a16="http://schemas.microsoft.com/office/drawing/2014/main" id="{09437835-2E46-EB35-D1EA-D02B820F05D8}"/>
                  </a:ext>
                </a:extLst>
              </p:cNvPr>
              <p:cNvSpPr/>
              <p:nvPr/>
            </p:nvSpPr>
            <p:spPr>
              <a:xfrm>
                <a:off x="-204340" y="149088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51A89BD-11FC-E264-A2ED-21A1416DCBC8}"/>
                  </a:ext>
                </a:extLst>
              </p:cNvPr>
              <p:cNvSpPr/>
              <p:nvPr/>
            </p:nvSpPr>
            <p:spPr>
              <a:xfrm>
                <a:off x="-162755" y="1040431"/>
                <a:ext cx="45719" cy="515672"/>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C915795-C438-B77D-67E0-ADBA0D9D44F2}"/>
                    </a:ext>
                  </a:extLst>
                </p:cNvPr>
                <p:cNvSpPr txBox="1"/>
                <p:nvPr/>
              </p:nvSpPr>
              <p:spPr>
                <a:xfrm>
                  <a:off x="-889875" y="4001688"/>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80" name="TextBox 79">
                  <a:extLst>
                    <a:ext uri="{FF2B5EF4-FFF2-40B4-BE49-F238E27FC236}">
                      <a16:creationId xmlns:a16="http://schemas.microsoft.com/office/drawing/2014/main" id="{5C915795-C438-B77D-67E0-ADBA0D9D44F2}"/>
                    </a:ext>
                  </a:extLst>
                </p:cNvPr>
                <p:cNvSpPr txBox="1">
                  <a:spLocks noRot="1" noChangeAspect="1" noMove="1" noResize="1" noEditPoints="1" noAdjustHandles="1" noChangeArrowheads="1" noChangeShapeType="1" noTextEdit="1"/>
                </p:cNvSpPr>
                <p:nvPr/>
              </p:nvSpPr>
              <p:spPr>
                <a:xfrm>
                  <a:off x="-889875" y="4001688"/>
                  <a:ext cx="1651050" cy="430887"/>
                </a:xfrm>
                <a:prstGeom prst="rect">
                  <a:avLst/>
                </a:prstGeom>
                <a:blipFill>
                  <a:blip r:embed="rId4"/>
                  <a:stretch>
                    <a:fillRect b="-2857"/>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52F6E762-30E5-7CF5-B7F3-A16AE86222A6}"/>
              </a:ext>
            </a:extLst>
          </p:cNvPr>
          <p:cNvGrpSpPr/>
          <p:nvPr/>
        </p:nvGrpSpPr>
        <p:grpSpPr>
          <a:xfrm>
            <a:off x="3397941" y="2740695"/>
            <a:ext cx="1529734" cy="1046558"/>
            <a:chOff x="1322227" y="3976568"/>
            <a:chExt cx="1529734" cy="1046558"/>
          </a:xfrm>
        </p:grpSpPr>
        <p:grpSp>
          <p:nvGrpSpPr>
            <p:cNvPr id="74" name="Group 73">
              <a:extLst>
                <a:ext uri="{FF2B5EF4-FFF2-40B4-BE49-F238E27FC236}">
                  <a16:creationId xmlns:a16="http://schemas.microsoft.com/office/drawing/2014/main" id="{C3FE7920-4839-F129-87EA-DEC655D5E2E4}"/>
                </a:ext>
              </a:extLst>
            </p:cNvPr>
            <p:cNvGrpSpPr/>
            <p:nvPr/>
          </p:nvGrpSpPr>
          <p:grpSpPr>
            <a:xfrm>
              <a:off x="1322227" y="4108726"/>
              <a:ext cx="914400" cy="914400"/>
              <a:chOff x="555394" y="922103"/>
              <a:chExt cx="914400" cy="914400"/>
            </a:xfrm>
          </p:grpSpPr>
          <p:pic>
            <p:nvPicPr>
              <p:cNvPr id="76" name="Graphic 75" descr="Thermometer outline">
                <a:extLst>
                  <a:ext uri="{FF2B5EF4-FFF2-40B4-BE49-F238E27FC236}">
                    <a16:creationId xmlns:a16="http://schemas.microsoft.com/office/drawing/2014/main" id="{6792B9C9-26F8-1850-6A22-EDCF6769A7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394" y="922103"/>
                <a:ext cx="914400" cy="914400"/>
              </a:xfrm>
              <a:prstGeom prst="rect">
                <a:avLst/>
              </a:prstGeom>
            </p:spPr>
          </p:pic>
          <p:sp>
            <p:nvSpPr>
              <p:cNvPr id="77" name="Oval 76">
                <a:extLst>
                  <a:ext uri="{FF2B5EF4-FFF2-40B4-BE49-F238E27FC236}">
                    <a16:creationId xmlns:a16="http://schemas.microsoft.com/office/drawing/2014/main" id="{FA5D4A96-9853-4655-CFD8-945F11F28A31}"/>
                  </a:ext>
                </a:extLst>
              </p:cNvPr>
              <p:cNvSpPr/>
              <p:nvPr/>
            </p:nvSpPr>
            <p:spPr>
              <a:xfrm>
                <a:off x="946007"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1B906D7-C337-7F22-5474-7C2302F7E80C}"/>
                  </a:ext>
                </a:extLst>
              </p:cNvPr>
              <p:cNvSpPr/>
              <p:nvPr/>
            </p:nvSpPr>
            <p:spPr>
              <a:xfrm>
                <a:off x="986792" y="1411557"/>
                <a:ext cx="45719" cy="144545"/>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260283E1-1897-7C28-63AD-9757C7566BEA}"/>
                    </a:ext>
                  </a:extLst>
                </p:cNvPr>
                <p:cNvSpPr txBox="1"/>
                <p:nvPr/>
              </p:nvSpPr>
              <p:spPr>
                <a:xfrm>
                  <a:off x="1830512" y="3976568"/>
                  <a:ext cx="1021449"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ea typeface="Cambria Math" panose="02040503050406030204" pitchFamily="18" charset="0"/>
                              </a:rPr>
                              <m:t>𝜶</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75" name="TextBox 74">
                  <a:extLst>
                    <a:ext uri="{FF2B5EF4-FFF2-40B4-BE49-F238E27FC236}">
                      <a16:creationId xmlns:a16="http://schemas.microsoft.com/office/drawing/2014/main" id="{260283E1-1897-7C28-63AD-9757C7566BEA}"/>
                    </a:ext>
                  </a:extLst>
                </p:cNvPr>
                <p:cNvSpPr txBox="1">
                  <a:spLocks noRot="1" noChangeAspect="1" noMove="1" noResize="1" noEditPoints="1" noAdjustHandles="1" noChangeArrowheads="1" noChangeShapeType="1" noTextEdit="1"/>
                </p:cNvSpPr>
                <p:nvPr/>
              </p:nvSpPr>
              <p:spPr>
                <a:xfrm>
                  <a:off x="1830512" y="3976568"/>
                  <a:ext cx="1021449" cy="430887"/>
                </a:xfrm>
                <a:prstGeom prst="rect">
                  <a:avLst/>
                </a:prstGeom>
                <a:blipFill>
                  <a:blip r:embed="rId5"/>
                  <a:stretch>
                    <a:fillRect r="-8642" b="-20588"/>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CF02B61E-52FF-0C32-E316-39C52933D777}"/>
              </a:ext>
            </a:extLst>
          </p:cNvPr>
          <p:cNvGrpSpPr/>
          <p:nvPr/>
        </p:nvGrpSpPr>
        <p:grpSpPr>
          <a:xfrm>
            <a:off x="8986305" y="2795664"/>
            <a:ext cx="914400" cy="914400"/>
            <a:chOff x="-147462" y="928731"/>
            <a:chExt cx="914400" cy="914400"/>
          </a:xfrm>
        </p:grpSpPr>
        <p:pic>
          <p:nvPicPr>
            <p:cNvPr id="71" name="Graphic 70" descr="Thermometer outline">
              <a:extLst>
                <a:ext uri="{FF2B5EF4-FFF2-40B4-BE49-F238E27FC236}">
                  <a16:creationId xmlns:a16="http://schemas.microsoft.com/office/drawing/2014/main" id="{4FCD23BC-6614-955E-B9CC-D5BE9B328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2" y="928731"/>
              <a:ext cx="914400" cy="914400"/>
            </a:xfrm>
            <a:prstGeom prst="rect">
              <a:avLst/>
            </a:prstGeom>
          </p:spPr>
        </p:pic>
        <p:sp>
          <p:nvSpPr>
            <p:cNvPr id="72" name="Oval 71">
              <a:extLst>
                <a:ext uri="{FF2B5EF4-FFF2-40B4-BE49-F238E27FC236}">
                  <a16:creationId xmlns:a16="http://schemas.microsoft.com/office/drawing/2014/main" id="{A72BC03A-02D2-C816-057B-7895803259E5}"/>
                </a:ext>
              </a:extLst>
            </p:cNvPr>
            <p:cNvSpPr/>
            <p:nvPr/>
          </p:nvSpPr>
          <p:spPr>
            <a:xfrm>
              <a:off x="243025" y="1553014"/>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B17B93C-AEE8-554E-A5B7-796B81A3D22E}"/>
                </a:ext>
              </a:extLst>
            </p:cNvPr>
            <p:cNvSpPr/>
            <p:nvPr/>
          </p:nvSpPr>
          <p:spPr>
            <a:xfrm flipH="1">
              <a:off x="287324" y="1039914"/>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14343E7-07FD-FB6B-DE04-22C5A1E462C2}"/>
                  </a:ext>
                </a:extLst>
              </p:cNvPr>
              <p:cNvSpPr txBox="1"/>
              <p:nvPr/>
            </p:nvSpPr>
            <p:spPr>
              <a:xfrm>
                <a:off x="10751173" y="2545977"/>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C00000"/>
                              </a:solidFill>
                              <a:latin typeface="Cambria Math" panose="02040503050406030204" pitchFamily="18" charset="0"/>
                            </a:rPr>
                          </m:ctrlPr>
                        </m:sSubPr>
                        <m:e>
                          <m:r>
                            <a:rPr lang="en-US" sz="2200" b="1" i="1" smtClean="0">
                              <a:solidFill>
                                <a:srgbClr val="C00000"/>
                              </a:solidFill>
                              <a:latin typeface="Cambria Math" panose="02040503050406030204" pitchFamily="18" charset="0"/>
                            </a:rPr>
                            <m:t>𝜶</m:t>
                          </m:r>
                        </m:e>
                        <m:sub>
                          <m:r>
                            <a:rPr lang="en-US" sz="2200" b="1" i="1" smtClean="0">
                              <a:solidFill>
                                <a:srgbClr val="C00000"/>
                              </a:solidFill>
                              <a:latin typeface="Cambria Math" panose="02040503050406030204" pitchFamily="18" charset="0"/>
                            </a:rPr>
                            <m:t>𝑺</m:t>
                          </m:r>
                        </m:sub>
                      </m:sSub>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57" name="TextBox 56">
                <a:extLst>
                  <a:ext uri="{FF2B5EF4-FFF2-40B4-BE49-F238E27FC236}">
                    <a16:creationId xmlns:a16="http://schemas.microsoft.com/office/drawing/2014/main" id="{A14343E7-07FD-FB6B-DE04-22C5A1E462C2}"/>
                  </a:ext>
                </a:extLst>
              </p:cNvPr>
              <p:cNvSpPr txBox="1">
                <a:spLocks noRot="1" noChangeAspect="1" noMove="1" noResize="1" noEditPoints="1" noAdjustHandles="1" noChangeArrowheads="1" noChangeShapeType="1" noTextEdit="1"/>
              </p:cNvSpPr>
              <p:nvPr/>
            </p:nvSpPr>
            <p:spPr>
              <a:xfrm>
                <a:off x="10751173" y="2545977"/>
                <a:ext cx="1651050" cy="430887"/>
              </a:xfrm>
              <a:prstGeom prst="rect">
                <a:avLst/>
              </a:prstGeom>
              <a:blipFill>
                <a:blip r:embed="rId6"/>
                <a:stretch>
                  <a:fillRect b="-17143"/>
                </a:stretch>
              </a:blipFill>
            </p:spPr>
            <p:txBody>
              <a:bodyPr/>
              <a:lstStyle/>
              <a:p>
                <a:r>
                  <a:rPr lang="en-US">
                    <a:noFill/>
                  </a:rPr>
                  <a:t> </a:t>
                </a:r>
              </a:p>
            </p:txBody>
          </p:sp>
        </mc:Fallback>
      </mc:AlternateContent>
      <p:grpSp>
        <p:nvGrpSpPr>
          <p:cNvPr id="99" name="Group 98">
            <a:extLst>
              <a:ext uri="{FF2B5EF4-FFF2-40B4-BE49-F238E27FC236}">
                <a16:creationId xmlns:a16="http://schemas.microsoft.com/office/drawing/2014/main" id="{CD769609-2815-5E04-303C-958B626ECDBB}"/>
              </a:ext>
            </a:extLst>
          </p:cNvPr>
          <p:cNvGrpSpPr/>
          <p:nvPr/>
        </p:nvGrpSpPr>
        <p:grpSpPr>
          <a:xfrm>
            <a:off x="2229859" y="2799146"/>
            <a:ext cx="914400" cy="914400"/>
            <a:chOff x="65200" y="909486"/>
            <a:chExt cx="914400" cy="914400"/>
          </a:xfrm>
        </p:grpSpPr>
        <p:pic>
          <p:nvPicPr>
            <p:cNvPr id="100" name="Graphic 99" descr="Thermometer outline">
              <a:extLst>
                <a:ext uri="{FF2B5EF4-FFF2-40B4-BE49-F238E27FC236}">
                  <a16:creationId xmlns:a16="http://schemas.microsoft.com/office/drawing/2014/main" id="{CCC0C5E5-F97E-BA53-4588-50F358D509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00" y="909486"/>
              <a:ext cx="914400" cy="914400"/>
            </a:xfrm>
            <a:prstGeom prst="rect">
              <a:avLst/>
            </a:prstGeom>
          </p:spPr>
        </p:pic>
        <p:sp>
          <p:nvSpPr>
            <p:cNvPr id="101" name="Oval 100">
              <a:extLst>
                <a:ext uri="{FF2B5EF4-FFF2-40B4-BE49-F238E27FC236}">
                  <a16:creationId xmlns:a16="http://schemas.microsoft.com/office/drawing/2014/main" id="{3546B603-5D80-FE98-58C5-3684C67ED043}"/>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A10999C5-7E1E-C489-4C68-CB5B6D582BCC}"/>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4331B4E9-2843-0B43-4834-36C2BC77D753}"/>
                  </a:ext>
                </a:extLst>
              </p:cNvPr>
              <p:cNvSpPr txBox="1"/>
              <p:nvPr/>
            </p:nvSpPr>
            <p:spPr>
              <a:xfrm>
                <a:off x="2473103" y="2757733"/>
                <a:ext cx="1651050" cy="438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ea typeface="Cambria Math" panose="02040503050406030204" pitchFamily="18" charset="0"/>
                            </a:rPr>
                            <m:t>𝜷</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smtClean="0">
                          <a:solidFill>
                            <a:srgbClr val="C00000"/>
                          </a:solidFill>
                          <a:latin typeface="Cambria Math" panose="02040503050406030204" pitchFamily="18" charset="0"/>
                        </a:rPr>
                        <m:t>(</m:t>
                      </m:r>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rPr>
                            <m:t>𝒓</m:t>
                          </m:r>
                        </m:e>
                        <m:sub>
                          <m:r>
                            <a:rPr lang="en-US" sz="2200" b="1" i="1" smtClean="0">
                              <a:solidFill>
                                <a:srgbClr val="C00000"/>
                              </a:solidFill>
                              <a:latin typeface="Cambria Math" panose="02040503050406030204" pitchFamily="18" charset="0"/>
                            </a:rPr>
                            <m:t>𝑹</m:t>
                          </m:r>
                        </m:sub>
                        <m:sup>
                          <m:r>
                            <a:rPr lang="en-US" sz="2200" b="1" i="1" smtClean="0">
                              <a:solidFill>
                                <a:srgbClr val="C00000"/>
                              </a:solidFill>
                              <a:latin typeface="Cambria Math" panose="02040503050406030204" pitchFamily="18" charset="0"/>
                            </a:rPr>
                            <m:t>∗</m:t>
                          </m:r>
                        </m:sup>
                      </m:sSubSup>
                      <m:r>
                        <a:rPr lang="en-US" sz="2200" b="1" i="1" smtClean="0">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03" name="TextBox 102">
                <a:extLst>
                  <a:ext uri="{FF2B5EF4-FFF2-40B4-BE49-F238E27FC236}">
                    <a16:creationId xmlns:a16="http://schemas.microsoft.com/office/drawing/2014/main" id="{4331B4E9-2843-0B43-4834-36C2BC77D753}"/>
                  </a:ext>
                </a:extLst>
              </p:cNvPr>
              <p:cNvSpPr txBox="1">
                <a:spLocks noRot="1" noChangeAspect="1" noMove="1" noResize="1" noEditPoints="1" noAdjustHandles="1" noChangeArrowheads="1" noChangeShapeType="1" noTextEdit="1"/>
              </p:cNvSpPr>
              <p:nvPr/>
            </p:nvSpPr>
            <p:spPr>
              <a:xfrm>
                <a:off x="2473103" y="2757733"/>
                <a:ext cx="1651050" cy="438262"/>
              </a:xfrm>
              <a:prstGeom prst="rect">
                <a:avLst/>
              </a:prstGeom>
              <a:blipFill>
                <a:blip r:embed="rId7"/>
                <a:stretch>
                  <a:fillRect b="-16667"/>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729E9667-5B48-2FA7-6C32-0DBF1E1A2DEB}"/>
              </a:ext>
            </a:extLst>
          </p:cNvPr>
          <p:cNvGrpSpPr/>
          <p:nvPr/>
        </p:nvGrpSpPr>
        <p:grpSpPr>
          <a:xfrm>
            <a:off x="10567521" y="2794765"/>
            <a:ext cx="914400" cy="914400"/>
            <a:chOff x="10751618" y="2780814"/>
            <a:chExt cx="914400" cy="914400"/>
          </a:xfrm>
        </p:grpSpPr>
        <p:pic>
          <p:nvPicPr>
            <p:cNvPr id="107" name="Graphic 106" descr="Thermometer outline">
              <a:extLst>
                <a:ext uri="{FF2B5EF4-FFF2-40B4-BE49-F238E27FC236}">
                  <a16:creationId xmlns:a16="http://schemas.microsoft.com/office/drawing/2014/main" id="{1143BE07-DD28-E982-43A2-47168BD47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51618" y="2780814"/>
              <a:ext cx="914400" cy="914400"/>
            </a:xfrm>
            <a:prstGeom prst="rect">
              <a:avLst/>
            </a:prstGeom>
          </p:spPr>
        </p:pic>
        <p:sp>
          <p:nvSpPr>
            <p:cNvPr id="108" name="Oval 107">
              <a:extLst>
                <a:ext uri="{FF2B5EF4-FFF2-40B4-BE49-F238E27FC236}">
                  <a16:creationId xmlns:a16="http://schemas.microsoft.com/office/drawing/2014/main" id="{D91CCE70-90C0-33DA-3F3B-2E093B8A773C}"/>
                </a:ext>
              </a:extLst>
            </p:cNvPr>
            <p:cNvSpPr/>
            <p:nvPr/>
          </p:nvSpPr>
          <p:spPr>
            <a:xfrm>
              <a:off x="11142093" y="3403077"/>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D5223FF-29CB-2166-EE2A-90390EB3B551}"/>
                </a:ext>
              </a:extLst>
            </p:cNvPr>
            <p:cNvSpPr/>
            <p:nvPr/>
          </p:nvSpPr>
          <p:spPr>
            <a:xfrm flipH="1">
              <a:off x="11186392" y="2932507"/>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D389C4C1-42C5-1A7F-9998-693FEDBE3251}"/>
                  </a:ext>
                </a:extLst>
              </p:cNvPr>
              <p:cNvSpPr txBox="1"/>
              <p:nvPr/>
            </p:nvSpPr>
            <p:spPr>
              <a:xfrm>
                <a:off x="8848999" y="2552911"/>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200" b="1" i="1" smtClean="0">
                              <a:solidFill>
                                <a:srgbClr val="C00000"/>
                              </a:solidFill>
                              <a:latin typeface="Cambria Math" panose="02040503050406030204" pitchFamily="18" charset="0"/>
                            </a:rPr>
                          </m:ctrlPr>
                        </m:sSubSupPr>
                        <m:e>
                          <m:r>
                            <a:rPr lang="en-US" sz="2200" b="1" i="1" smtClean="0">
                              <a:solidFill>
                                <a:srgbClr val="C00000"/>
                              </a:solidFill>
                              <a:latin typeface="Cambria Math" panose="02040503050406030204" pitchFamily="18" charset="0"/>
                              <a:ea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10" name="TextBox 109">
                <a:extLst>
                  <a:ext uri="{FF2B5EF4-FFF2-40B4-BE49-F238E27FC236}">
                    <a16:creationId xmlns:a16="http://schemas.microsoft.com/office/drawing/2014/main" id="{D389C4C1-42C5-1A7F-9998-693FEDBE3251}"/>
                  </a:ext>
                </a:extLst>
              </p:cNvPr>
              <p:cNvSpPr txBox="1">
                <a:spLocks noRot="1" noChangeAspect="1" noMove="1" noResize="1" noEditPoints="1" noAdjustHandles="1" noChangeArrowheads="1" noChangeShapeType="1" noTextEdit="1"/>
              </p:cNvSpPr>
              <p:nvPr/>
            </p:nvSpPr>
            <p:spPr>
              <a:xfrm>
                <a:off x="8848999" y="2552911"/>
                <a:ext cx="1651050" cy="430887"/>
              </a:xfrm>
              <a:prstGeom prst="rect">
                <a:avLst/>
              </a:prstGeom>
              <a:blipFill>
                <a:blip r:embed="rId8"/>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E8188262-685F-9336-B48B-B79D69343A3B}"/>
                  </a:ext>
                </a:extLst>
              </p:cNvPr>
              <p:cNvSpPr txBox="1"/>
              <p:nvPr/>
            </p:nvSpPr>
            <p:spPr>
              <a:xfrm>
                <a:off x="9708700" y="2580220"/>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C00000"/>
                              </a:solidFill>
                              <a:latin typeface="Cambria Math" panose="02040503050406030204" pitchFamily="18" charset="0"/>
                            </a:rPr>
                          </m:ctrlPr>
                        </m:sSubPr>
                        <m:e>
                          <m:r>
                            <a:rPr lang="en-US" sz="2200" b="1" i="1" smtClean="0">
                              <a:solidFill>
                                <a:srgbClr val="C00000"/>
                              </a:solidFill>
                              <a:latin typeface="Cambria Math" panose="02040503050406030204" pitchFamily="18" charset="0"/>
                              <a:ea typeface="Cambria Math" panose="02040503050406030204" pitchFamily="18" charset="0"/>
                            </a:rPr>
                            <m:t>𝜷</m:t>
                          </m:r>
                        </m:e>
                        <m:sub>
                          <m:r>
                            <a:rPr lang="en-US" sz="2200" b="1" i="1" smtClean="0">
                              <a:solidFill>
                                <a:srgbClr val="C00000"/>
                              </a:solidFill>
                              <a:latin typeface="Cambria Math" panose="02040503050406030204" pitchFamily="18" charset="0"/>
                            </a:rPr>
                            <m:t>𝑺</m:t>
                          </m:r>
                        </m:sub>
                      </m:sSub>
                      <m:r>
                        <a:rPr lang="en-US" sz="2200" b="1" i="1">
                          <a:solidFill>
                            <a:srgbClr val="C00000"/>
                          </a:solidFill>
                          <a:latin typeface="Cambria Math" panose="02040503050406030204" pitchFamily="18" charset="0"/>
                        </a:rPr>
                        <m:t>(</m:t>
                      </m:r>
                      <m:sSubSup>
                        <m:sSubSupPr>
                          <m:ctrlPr>
                            <a:rPr lang="en-US" sz="2200" b="1" i="1">
                              <a:solidFill>
                                <a:srgbClr val="C00000"/>
                              </a:solidFill>
                              <a:latin typeface="Cambria Math" panose="02040503050406030204" pitchFamily="18" charset="0"/>
                            </a:rPr>
                          </m:ctrlPr>
                        </m:sSubSupPr>
                        <m:e>
                          <m:r>
                            <a:rPr lang="en-US" sz="2200" b="1" i="1">
                              <a:solidFill>
                                <a:srgbClr val="C00000"/>
                              </a:solidFill>
                              <a:latin typeface="Cambria Math" panose="02040503050406030204" pitchFamily="18" charset="0"/>
                            </a:rPr>
                            <m:t>𝒓</m:t>
                          </m:r>
                        </m:e>
                        <m:sub>
                          <m:r>
                            <a:rPr lang="en-US" sz="2200" b="1" i="1">
                              <a:solidFill>
                                <a:srgbClr val="C00000"/>
                              </a:solidFill>
                              <a:latin typeface="Cambria Math" panose="02040503050406030204" pitchFamily="18" charset="0"/>
                            </a:rPr>
                            <m:t>𝑹</m:t>
                          </m:r>
                        </m:sub>
                        <m:sup>
                          <m:r>
                            <a:rPr lang="en-US" sz="2200" b="1" i="1">
                              <a:solidFill>
                                <a:srgbClr val="C00000"/>
                              </a:solidFill>
                              <a:latin typeface="Cambria Math" panose="02040503050406030204" pitchFamily="18" charset="0"/>
                            </a:rPr>
                            <m:t>∗</m:t>
                          </m:r>
                        </m:sup>
                      </m:sSubSup>
                      <m:r>
                        <a:rPr lang="en-US" sz="2200" b="1" i="1">
                          <a:solidFill>
                            <a:srgbClr val="C00000"/>
                          </a:solidFill>
                          <a:latin typeface="Cambria Math" panose="02040503050406030204" pitchFamily="18" charset="0"/>
                        </a:rPr>
                        <m:t>)</m:t>
                      </m:r>
                    </m:oMath>
                  </m:oMathPara>
                </a14:m>
                <a:endParaRPr lang="en-US" sz="2200" dirty="0">
                  <a:solidFill>
                    <a:srgbClr val="C00000"/>
                  </a:solidFill>
                  <a:latin typeface="Arial" panose="020B0604020202020204" pitchFamily="34" charset="0"/>
                  <a:cs typeface="Arial" panose="020B0604020202020204" pitchFamily="34" charset="0"/>
                </a:endParaRPr>
              </a:p>
            </p:txBody>
          </p:sp>
        </mc:Choice>
        <mc:Fallback xmlns="">
          <p:sp>
            <p:nvSpPr>
              <p:cNvPr id="111" name="TextBox 110">
                <a:extLst>
                  <a:ext uri="{FF2B5EF4-FFF2-40B4-BE49-F238E27FC236}">
                    <a16:creationId xmlns:a16="http://schemas.microsoft.com/office/drawing/2014/main" id="{E8188262-685F-9336-B48B-B79D69343A3B}"/>
                  </a:ext>
                </a:extLst>
              </p:cNvPr>
              <p:cNvSpPr txBox="1">
                <a:spLocks noRot="1" noChangeAspect="1" noMove="1" noResize="1" noEditPoints="1" noAdjustHandles="1" noChangeArrowheads="1" noChangeShapeType="1" noTextEdit="1"/>
              </p:cNvSpPr>
              <p:nvPr/>
            </p:nvSpPr>
            <p:spPr>
              <a:xfrm>
                <a:off x="9708700" y="2580220"/>
                <a:ext cx="1651050" cy="430887"/>
              </a:xfrm>
              <a:prstGeom prst="rect">
                <a:avLst/>
              </a:prstGeom>
              <a:blipFill>
                <a:blip r:embed="rId9"/>
                <a:stretch>
                  <a:fillRect b="-17143"/>
                </a:stretch>
              </a:blipFill>
            </p:spPr>
            <p:txBody>
              <a:bodyPr/>
              <a:lstStyle/>
              <a:p>
                <a:r>
                  <a:rPr lang="en-US">
                    <a:noFill/>
                  </a:rPr>
                  <a:t> </a:t>
                </a:r>
              </a:p>
            </p:txBody>
          </p:sp>
        </mc:Fallback>
      </mc:AlternateContent>
      <p:grpSp>
        <p:nvGrpSpPr>
          <p:cNvPr id="112" name="Group 111">
            <a:extLst>
              <a:ext uri="{FF2B5EF4-FFF2-40B4-BE49-F238E27FC236}">
                <a16:creationId xmlns:a16="http://schemas.microsoft.com/office/drawing/2014/main" id="{78D48083-1FC5-DD41-DA5B-A6D503D0FF26}"/>
              </a:ext>
            </a:extLst>
          </p:cNvPr>
          <p:cNvGrpSpPr/>
          <p:nvPr/>
        </p:nvGrpSpPr>
        <p:grpSpPr>
          <a:xfrm>
            <a:off x="6620315" y="346259"/>
            <a:ext cx="914400" cy="914400"/>
            <a:chOff x="65200" y="909486"/>
            <a:chExt cx="914400" cy="914400"/>
          </a:xfrm>
        </p:grpSpPr>
        <p:pic>
          <p:nvPicPr>
            <p:cNvPr id="113" name="Graphic 112" descr="Thermometer outline">
              <a:extLst>
                <a:ext uri="{FF2B5EF4-FFF2-40B4-BE49-F238E27FC236}">
                  <a16:creationId xmlns:a16="http://schemas.microsoft.com/office/drawing/2014/main" id="{F3B28CEA-0436-3F04-25AB-E9C01B3F0A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00" y="909486"/>
              <a:ext cx="914400" cy="914400"/>
            </a:xfrm>
            <a:prstGeom prst="rect">
              <a:avLst/>
            </a:prstGeom>
          </p:spPr>
        </p:pic>
        <p:sp>
          <p:nvSpPr>
            <p:cNvPr id="114" name="Oval 113">
              <a:extLst>
                <a:ext uri="{FF2B5EF4-FFF2-40B4-BE49-F238E27FC236}">
                  <a16:creationId xmlns:a16="http://schemas.microsoft.com/office/drawing/2014/main" id="{2928F4AD-B501-8774-646F-FEE7F3803FB2}"/>
                </a:ext>
              </a:extLst>
            </p:cNvPr>
            <p:cNvSpPr/>
            <p:nvPr/>
          </p:nvSpPr>
          <p:spPr>
            <a:xfrm>
              <a:off x="455675" y="1531749"/>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A532393-D140-3F0D-106D-25EC9D9386FF}"/>
                </a:ext>
              </a:extLst>
            </p:cNvPr>
            <p:cNvSpPr/>
            <p:nvPr/>
          </p:nvSpPr>
          <p:spPr>
            <a:xfrm>
              <a:off x="498497" y="1031480"/>
              <a:ext cx="45719" cy="524623"/>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0D5F3C13-0756-B342-53C9-502B490D32B4}"/>
                  </a:ext>
                </a:extLst>
              </p:cNvPr>
              <p:cNvSpPr txBox="1"/>
              <p:nvPr/>
            </p:nvSpPr>
            <p:spPr>
              <a:xfrm>
                <a:off x="7263049" y="326364"/>
                <a:ext cx="1651050" cy="977062"/>
              </a:xfrm>
              <a:prstGeom prst="rect">
                <a:avLst/>
              </a:prstGeom>
              <a:noFill/>
            </p:spPr>
            <p:txBody>
              <a:bodyPr wrap="square" rtlCol="0">
                <a:spAutoFit/>
              </a:bodyPr>
              <a:lstStyle/>
              <a:p>
                <a14:m>
                  <m:oMath xmlns:m="http://schemas.openxmlformats.org/officeDocument/2006/math">
                    <m:sSup>
                      <m:sSupPr>
                        <m:ctrlPr>
                          <a:rPr lang="en-US" sz="2200" b="1" i="1" smtClean="0">
                            <a:solidFill>
                              <a:srgbClr val="C00000"/>
                            </a:solidFill>
                            <a:latin typeface="Cambria Math" panose="02040503050406030204" pitchFamily="18" charset="0"/>
                            <a:ea typeface="Cambria Math" panose="02040503050406030204" pitchFamily="18" charset="0"/>
                          </a:rPr>
                        </m:ctrlPr>
                      </m:sSupPr>
                      <m:e>
                        <m:r>
                          <a:rPr lang="en-US" sz="2200" b="1" i="1">
                            <a:solidFill>
                              <a:srgbClr val="C00000"/>
                            </a:solidFill>
                            <a:latin typeface="Cambria Math" panose="02040503050406030204" pitchFamily="18" charset="0"/>
                            <a:ea typeface="Cambria Math" panose="02040503050406030204" pitchFamily="18" charset="0"/>
                          </a:rPr>
                          <m:t>𝒓</m:t>
                        </m:r>
                      </m:e>
                      <m:sup>
                        <m:r>
                          <a:rPr lang="en-US" sz="2200" b="1" i="1" smtClean="0">
                            <a:solidFill>
                              <a:srgbClr val="C00000"/>
                            </a:solidFill>
                            <a:latin typeface="Cambria Math" panose="02040503050406030204" pitchFamily="18" charset="0"/>
                            <a:ea typeface="Cambria Math" panose="02040503050406030204" pitchFamily="18" charset="0"/>
                          </a:rPr>
                          <m:t>∗</m:t>
                        </m:r>
                      </m:sup>
                    </m:sSup>
                  </m:oMath>
                </a14:m>
                <a:r>
                  <a:rPr lang="en-US" dirty="0">
                    <a:solidFill>
                      <a:srgbClr val="C00000"/>
                    </a:solidFill>
                    <a:latin typeface="Arial" panose="020B0604020202020204" pitchFamily="34" charset="0"/>
                    <a:cs typeface="Arial" panose="020B0604020202020204" pitchFamily="34" charset="0"/>
                  </a:rPr>
                  <a:t>within-host virus growth rate</a:t>
                </a:r>
              </a:p>
            </p:txBody>
          </p:sp>
        </mc:Choice>
        <mc:Fallback xmlns="">
          <p:sp>
            <p:nvSpPr>
              <p:cNvPr id="116" name="TextBox 115">
                <a:extLst>
                  <a:ext uri="{FF2B5EF4-FFF2-40B4-BE49-F238E27FC236}">
                    <a16:creationId xmlns:a16="http://schemas.microsoft.com/office/drawing/2014/main" id="{0D5F3C13-0756-B342-53C9-502B490D32B4}"/>
                  </a:ext>
                </a:extLst>
              </p:cNvPr>
              <p:cNvSpPr txBox="1">
                <a:spLocks noRot="1" noChangeAspect="1" noMove="1" noResize="1" noEditPoints="1" noAdjustHandles="1" noChangeArrowheads="1" noChangeShapeType="1" noTextEdit="1"/>
              </p:cNvSpPr>
              <p:nvPr/>
            </p:nvSpPr>
            <p:spPr>
              <a:xfrm>
                <a:off x="7263049" y="326364"/>
                <a:ext cx="1651050" cy="977062"/>
              </a:xfrm>
              <a:prstGeom prst="rect">
                <a:avLst/>
              </a:prstGeom>
              <a:blipFill>
                <a:blip r:embed="rId10"/>
                <a:stretch>
                  <a:fillRect l="-3053" b="-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A86E1889-8AA5-B9F1-DC91-27F65AD1F665}"/>
                  </a:ext>
                </a:extLst>
              </p:cNvPr>
              <p:cNvSpPr txBox="1"/>
              <p:nvPr/>
            </p:nvSpPr>
            <p:spPr>
              <a:xfrm>
                <a:off x="762100" y="3861881"/>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𝑹</m:t>
                      </m:r>
                      <m:r>
                        <m:rPr>
                          <m:sty m:val="p"/>
                        </m:rPr>
                        <a:rPr lang="en-US" sz="2200" b="0" i="0" smtClean="0">
                          <a:solidFill>
                            <a:srgbClr val="C00000"/>
                          </a:solidFill>
                          <a:latin typeface="Cambria Math" panose="02040503050406030204" pitchFamily="18" charset="0"/>
                          <a:ea typeface="Cambria Math" panose="02040503050406030204" pitchFamily="18" charset="0"/>
                        </a:rPr>
                        <m:t>eservoir</m:t>
                      </m:r>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117" name="TextBox 116">
                <a:extLst>
                  <a:ext uri="{FF2B5EF4-FFF2-40B4-BE49-F238E27FC236}">
                    <a16:creationId xmlns:a16="http://schemas.microsoft.com/office/drawing/2014/main" id="{A86E1889-8AA5-B9F1-DC91-27F65AD1F665}"/>
                  </a:ext>
                </a:extLst>
              </p:cNvPr>
              <p:cNvSpPr txBox="1">
                <a:spLocks noRot="1" noChangeAspect="1" noMove="1" noResize="1" noEditPoints="1" noAdjustHandles="1" noChangeArrowheads="1" noChangeShapeType="1" noTextEdit="1"/>
              </p:cNvSpPr>
              <p:nvPr/>
            </p:nvSpPr>
            <p:spPr>
              <a:xfrm>
                <a:off x="762100" y="3861881"/>
                <a:ext cx="1651050"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295CE4A0-F72D-136D-B06F-1455C4DDE44A}"/>
                  </a:ext>
                </a:extLst>
              </p:cNvPr>
              <p:cNvSpPr txBox="1"/>
              <p:nvPr/>
            </p:nvSpPr>
            <p:spPr>
              <a:xfrm>
                <a:off x="8715401" y="3861880"/>
                <a:ext cx="1651050"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ea typeface="Cambria Math" panose="02040503050406030204" pitchFamily="18" charset="0"/>
                        </a:rPr>
                        <m:t>𝑺</m:t>
                      </m:r>
                      <m:r>
                        <m:rPr>
                          <m:sty m:val="p"/>
                        </m:rPr>
                        <a:rPr lang="en-US" sz="2200" b="0" i="0" smtClean="0">
                          <a:solidFill>
                            <a:srgbClr val="C00000"/>
                          </a:solidFill>
                          <a:latin typeface="Cambria Math" panose="02040503050406030204" pitchFamily="18" charset="0"/>
                          <a:ea typeface="Cambria Math" panose="02040503050406030204" pitchFamily="18" charset="0"/>
                        </a:rPr>
                        <m:t>pillover</m:t>
                      </m:r>
                      <m:r>
                        <a:rPr lang="en-US" sz="2200" b="0" i="0" smtClean="0">
                          <a:solidFill>
                            <a:srgbClr val="C00000"/>
                          </a:solidFill>
                          <a:latin typeface="Cambria Math" panose="02040503050406030204" pitchFamily="18" charset="0"/>
                          <a:ea typeface="Cambria Math" panose="02040503050406030204" pitchFamily="18" charset="0"/>
                        </a:rPr>
                        <m:t> </m:t>
                      </m:r>
                      <m:r>
                        <m:rPr>
                          <m:sty m:val="p"/>
                        </m:rPr>
                        <a:rPr lang="en-US" sz="2200" b="0" i="0" smtClean="0">
                          <a:solidFill>
                            <a:srgbClr val="C00000"/>
                          </a:solidFill>
                          <a:latin typeface="Cambria Math" panose="02040503050406030204" pitchFamily="18" charset="0"/>
                          <a:ea typeface="Cambria Math" panose="02040503050406030204" pitchFamily="18" charset="0"/>
                        </a:rPr>
                        <m:t>host</m:t>
                      </m:r>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118" name="TextBox 117">
                <a:extLst>
                  <a:ext uri="{FF2B5EF4-FFF2-40B4-BE49-F238E27FC236}">
                    <a16:creationId xmlns:a16="http://schemas.microsoft.com/office/drawing/2014/main" id="{295CE4A0-F72D-136D-B06F-1455C4DDE44A}"/>
                  </a:ext>
                </a:extLst>
              </p:cNvPr>
              <p:cNvSpPr txBox="1">
                <a:spLocks noRot="1" noChangeAspect="1" noMove="1" noResize="1" noEditPoints="1" noAdjustHandles="1" noChangeArrowheads="1" noChangeShapeType="1" noTextEdit="1"/>
              </p:cNvSpPr>
              <p:nvPr/>
            </p:nvSpPr>
            <p:spPr>
              <a:xfrm>
                <a:off x="8715401" y="3861880"/>
                <a:ext cx="1651050" cy="430887"/>
              </a:xfrm>
              <a:prstGeom prst="rect">
                <a:avLst/>
              </a:prstGeom>
              <a:blipFill>
                <a:blip r:embed="rId12"/>
                <a:stretch>
                  <a:fillRect l="-763" r="-11450" b="-20588"/>
                </a:stretch>
              </a:blipFill>
            </p:spPr>
            <p:txBody>
              <a:bodyPr/>
              <a:lstStyle/>
              <a:p>
                <a:r>
                  <a:rPr lang="en-US">
                    <a:noFill/>
                  </a:rPr>
                  <a:t> </a:t>
                </a:r>
              </a:p>
            </p:txBody>
          </p:sp>
        </mc:Fallback>
      </mc:AlternateContent>
      <p:sp>
        <p:nvSpPr>
          <p:cNvPr id="122" name="TextBox 121">
            <a:extLst>
              <a:ext uri="{FF2B5EF4-FFF2-40B4-BE49-F238E27FC236}">
                <a16:creationId xmlns:a16="http://schemas.microsoft.com/office/drawing/2014/main" id="{48A590E7-EE01-D119-5A93-7F852A854015}"/>
              </a:ext>
            </a:extLst>
          </p:cNvPr>
          <p:cNvSpPr txBox="1"/>
          <p:nvPr/>
        </p:nvSpPr>
        <p:spPr>
          <a:xfrm>
            <a:off x="8485851" y="6488668"/>
            <a:ext cx="3724024" cy="369332"/>
          </a:xfrm>
          <a:prstGeom prst="rect">
            <a:avLst/>
          </a:prstGeom>
          <a:solidFill>
            <a:schemeClr val="bg1"/>
          </a:solidFill>
        </p:spPr>
        <p:txBody>
          <a:bodyPr wrap="square" rtlCol="0">
            <a:spAutoFit/>
          </a:bodyPr>
          <a:lstStyle/>
          <a:p>
            <a:r>
              <a:rPr lang="en-US" dirty="0">
                <a:cs typeface="Franklin Gothic Medium"/>
              </a:rPr>
              <a:t>Brook et al. In Revision. </a:t>
            </a:r>
            <a:r>
              <a:rPr lang="en-US" i="1" dirty="0" err="1">
                <a:cs typeface="Franklin Gothic Medium"/>
              </a:rPr>
              <a:t>PLoS</a:t>
            </a:r>
            <a:r>
              <a:rPr lang="en-US" i="1" dirty="0">
                <a:cs typeface="Franklin Gothic Medium"/>
              </a:rPr>
              <a:t> Biology.</a:t>
            </a:r>
          </a:p>
        </p:txBody>
      </p:sp>
      <p:cxnSp>
        <p:nvCxnSpPr>
          <p:cNvPr id="2" name="Straight Arrow Connector 1">
            <a:extLst>
              <a:ext uri="{FF2B5EF4-FFF2-40B4-BE49-F238E27FC236}">
                <a16:creationId xmlns:a16="http://schemas.microsoft.com/office/drawing/2014/main" id="{E8174DFB-3154-A975-13FE-1856626FC19F}"/>
              </a:ext>
            </a:extLst>
          </p:cNvPr>
          <p:cNvCxnSpPr>
            <a:cxnSpLocks/>
          </p:cNvCxnSpPr>
          <p:nvPr/>
        </p:nvCxnSpPr>
        <p:spPr>
          <a:xfrm>
            <a:off x="1825665" y="2449064"/>
            <a:ext cx="270510" cy="2833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3AAE87B9-6E27-A85A-5B2C-E2DD61ACAFA3}"/>
              </a:ext>
            </a:extLst>
          </p:cNvPr>
          <p:cNvSpPr txBox="1">
            <a:spLocks/>
          </p:cNvSpPr>
          <p:nvPr/>
        </p:nvSpPr>
        <p:spPr>
          <a:xfrm>
            <a:off x="537614" y="1826173"/>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optimal virus replication in reservoir</a:t>
            </a:r>
          </a:p>
        </p:txBody>
      </p:sp>
      <p:cxnSp>
        <p:nvCxnSpPr>
          <p:cNvPr id="6" name="Straight Arrow Connector 5">
            <a:extLst>
              <a:ext uri="{FF2B5EF4-FFF2-40B4-BE49-F238E27FC236}">
                <a16:creationId xmlns:a16="http://schemas.microsoft.com/office/drawing/2014/main" id="{6E9F3DED-0FA9-17C8-0FAC-D3301845B6DE}"/>
              </a:ext>
            </a:extLst>
          </p:cNvPr>
          <p:cNvCxnSpPr>
            <a:cxnSpLocks/>
          </p:cNvCxnSpPr>
          <p:nvPr/>
        </p:nvCxnSpPr>
        <p:spPr>
          <a:xfrm>
            <a:off x="3339007" y="2392064"/>
            <a:ext cx="0" cy="3599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22F38BC7-492F-869F-50A2-0789B0A63078}"/>
              </a:ext>
            </a:extLst>
          </p:cNvPr>
          <p:cNvSpPr txBox="1">
            <a:spLocks/>
          </p:cNvSpPr>
          <p:nvPr/>
        </p:nvSpPr>
        <p:spPr>
          <a:xfrm>
            <a:off x="2599530" y="1568172"/>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optimal transmission in reservoir</a:t>
            </a:r>
          </a:p>
        </p:txBody>
      </p:sp>
      <p:cxnSp>
        <p:nvCxnSpPr>
          <p:cNvPr id="11" name="Straight Arrow Connector 10">
            <a:extLst>
              <a:ext uri="{FF2B5EF4-FFF2-40B4-BE49-F238E27FC236}">
                <a16:creationId xmlns:a16="http://schemas.microsoft.com/office/drawing/2014/main" id="{A70C6A96-DB23-916C-127B-3FB03A1CC2DD}"/>
              </a:ext>
            </a:extLst>
          </p:cNvPr>
          <p:cNvCxnSpPr>
            <a:cxnSpLocks/>
          </p:cNvCxnSpPr>
          <p:nvPr/>
        </p:nvCxnSpPr>
        <p:spPr>
          <a:xfrm flipH="1">
            <a:off x="4413877" y="2594796"/>
            <a:ext cx="252383" cy="217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D39D226-B8AE-947A-8D44-CC1653E591C3}"/>
              </a:ext>
            </a:extLst>
          </p:cNvPr>
          <p:cNvSpPr txBox="1">
            <a:spLocks/>
          </p:cNvSpPr>
          <p:nvPr/>
        </p:nvSpPr>
        <p:spPr>
          <a:xfrm>
            <a:off x="4108787" y="1707036"/>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optimal virulence in reservoir</a:t>
            </a:r>
          </a:p>
        </p:txBody>
      </p:sp>
      <p:grpSp>
        <p:nvGrpSpPr>
          <p:cNvPr id="18" name="Group 17">
            <a:extLst>
              <a:ext uri="{FF2B5EF4-FFF2-40B4-BE49-F238E27FC236}">
                <a16:creationId xmlns:a16="http://schemas.microsoft.com/office/drawing/2014/main" id="{9B044F95-1606-CB92-BE41-678C61CD36D4}"/>
              </a:ext>
            </a:extLst>
          </p:cNvPr>
          <p:cNvGrpSpPr/>
          <p:nvPr/>
        </p:nvGrpSpPr>
        <p:grpSpPr>
          <a:xfrm>
            <a:off x="2646110" y="2703596"/>
            <a:ext cx="5845379" cy="2807208"/>
            <a:chOff x="516129" y="3990967"/>
            <a:chExt cx="5845379" cy="2807208"/>
          </a:xfrm>
        </p:grpSpPr>
        <p:sp>
          <p:nvSpPr>
            <p:cNvPr id="19" name="Right Arrow 18">
              <a:extLst>
                <a:ext uri="{FF2B5EF4-FFF2-40B4-BE49-F238E27FC236}">
                  <a16:creationId xmlns:a16="http://schemas.microsoft.com/office/drawing/2014/main" id="{F6AC1851-296D-7836-08BB-ADCD5D654F5D}"/>
                </a:ext>
              </a:extLst>
            </p:cNvPr>
            <p:cNvSpPr/>
            <p:nvPr/>
          </p:nvSpPr>
          <p:spPr>
            <a:xfrm>
              <a:off x="3980588" y="4939704"/>
              <a:ext cx="794568" cy="67800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9D6FC292-1887-0E30-FE60-73F5946C284A}"/>
                </a:ext>
              </a:extLst>
            </p:cNvPr>
            <p:cNvGrpSpPr/>
            <p:nvPr/>
          </p:nvGrpSpPr>
          <p:grpSpPr>
            <a:xfrm>
              <a:off x="5135001" y="3990967"/>
              <a:ext cx="1226507" cy="2807208"/>
              <a:chOff x="4955326" y="321797"/>
              <a:chExt cx="1226507" cy="2804932"/>
            </a:xfrm>
          </p:grpSpPr>
          <p:pic>
            <p:nvPicPr>
              <p:cNvPr id="40" name="Picture 12" descr="male body silhouette png&#10;">
                <a:extLst>
                  <a:ext uri="{FF2B5EF4-FFF2-40B4-BE49-F238E27FC236}">
                    <a16:creationId xmlns:a16="http://schemas.microsoft.com/office/drawing/2014/main" id="{415C56BB-09E1-65DA-C21C-A25A3AF20D4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5326" y="321797"/>
                <a:ext cx="1226507" cy="2804932"/>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Germ with solid fill">
                <a:extLst>
                  <a:ext uri="{FF2B5EF4-FFF2-40B4-BE49-F238E27FC236}">
                    <a16:creationId xmlns:a16="http://schemas.microsoft.com/office/drawing/2014/main" id="{318301AD-90F8-D3D3-F5B7-4A2ED10835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13879" y="1316070"/>
                <a:ext cx="301376" cy="301376"/>
              </a:xfrm>
              <a:prstGeom prst="rect">
                <a:avLst/>
              </a:prstGeom>
            </p:spPr>
          </p:pic>
          <p:pic>
            <p:nvPicPr>
              <p:cNvPr id="42" name="Graphic 41" descr="Germ with solid fill">
                <a:extLst>
                  <a:ext uri="{FF2B5EF4-FFF2-40B4-BE49-F238E27FC236}">
                    <a16:creationId xmlns:a16="http://schemas.microsoft.com/office/drawing/2014/main" id="{FA96A64B-1928-A76B-A440-1860761803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71674" y="988165"/>
                <a:ext cx="301376" cy="301376"/>
              </a:xfrm>
              <a:prstGeom prst="rect">
                <a:avLst/>
              </a:prstGeom>
            </p:spPr>
          </p:pic>
          <p:pic>
            <p:nvPicPr>
              <p:cNvPr id="43" name="Graphic 42" descr="Germ with solid fill">
                <a:extLst>
                  <a:ext uri="{FF2B5EF4-FFF2-40B4-BE49-F238E27FC236}">
                    <a16:creationId xmlns:a16="http://schemas.microsoft.com/office/drawing/2014/main" id="{41D14489-CD7B-CCF6-0153-ED4F076D3D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11709" y="812300"/>
                <a:ext cx="301376" cy="301376"/>
              </a:xfrm>
              <a:prstGeom prst="rect">
                <a:avLst/>
              </a:prstGeom>
            </p:spPr>
          </p:pic>
        </p:grpSp>
        <p:pic>
          <p:nvPicPr>
            <p:cNvPr id="21" name="Graphic 20" descr="Germ with solid fill">
              <a:extLst>
                <a:ext uri="{FF2B5EF4-FFF2-40B4-BE49-F238E27FC236}">
                  <a16:creationId xmlns:a16="http://schemas.microsoft.com/office/drawing/2014/main" id="{60E46BAC-E639-3EAA-55C6-E3E0FFDB6A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07410" y="4379331"/>
              <a:ext cx="301376" cy="301621"/>
            </a:xfrm>
            <a:prstGeom prst="rect">
              <a:avLst/>
            </a:prstGeom>
          </p:spPr>
        </p:pic>
        <p:pic>
          <p:nvPicPr>
            <p:cNvPr id="22" name="Graphic 21" descr="Germ with solid fill">
              <a:extLst>
                <a:ext uri="{FF2B5EF4-FFF2-40B4-BE49-F238E27FC236}">
                  <a16:creationId xmlns:a16="http://schemas.microsoft.com/office/drawing/2014/main" id="{4628320B-9ECE-6D37-B8A3-79F4A07445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03751" y="4772686"/>
              <a:ext cx="301376" cy="301621"/>
            </a:xfrm>
            <a:prstGeom prst="rect">
              <a:avLst/>
            </a:prstGeom>
          </p:spPr>
        </p:pic>
        <p:grpSp>
          <p:nvGrpSpPr>
            <p:cNvPr id="23" name="Group 22">
              <a:extLst>
                <a:ext uri="{FF2B5EF4-FFF2-40B4-BE49-F238E27FC236}">
                  <a16:creationId xmlns:a16="http://schemas.microsoft.com/office/drawing/2014/main" id="{73F8DA49-C20A-262D-CB93-720F78F7697B}"/>
                </a:ext>
              </a:extLst>
            </p:cNvPr>
            <p:cNvGrpSpPr/>
            <p:nvPr/>
          </p:nvGrpSpPr>
          <p:grpSpPr>
            <a:xfrm rot="3110843">
              <a:off x="2670301" y="5594163"/>
              <a:ext cx="1056290" cy="1131628"/>
              <a:chOff x="3157310" y="4355363"/>
              <a:chExt cx="1056290" cy="1131628"/>
            </a:xfrm>
          </p:grpSpPr>
          <p:grpSp>
            <p:nvGrpSpPr>
              <p:cNvPr id="29" name="Group 28">
                <a:extLst>
                  <a:ext uri="{FF2B5EF4-FFF2-40B4-BE49-F238E27FC236}">
                    <a16:creationId xmlns:a16="http://schemas.microsoft.com/office/drawing/2014/main" id="{86C49F8A-C885-57FE-F37C-930693007D77}"/>
                  </a:ext>
                </a:extLst>
              </p:cNvPr>
              <p:cNvGrpSpPr/>
              <p:nvPr/>
            </p:nvGrpSpPr>
            <p:grpSpPr>
              <a:xfrm rot="507068">
                <a:off x="3157310" y="4355363"/>
                <a:ext cx="1056290" cy="1131628"/>
                <a:chOff x="3537253" y="895580"/>
                <a:chExt cx="1056290" cy="1131628"/>
              </a:xfrm>
            </p:grpSpPr>
            <p:grpSp>
              <p:nvGrpSpPr>
                <p:cNvPr id="32" name="Group 31">
                  <a:extLst>
                    <a:ext uri="{FF2B5EF4-FFF2-40B4-BE49-F238E27FC236}">
                      <a16:creationId xmlns:a16="http://schemas.microsoft.com/office/drawing/2014/main" id="{DD718F2D-6B84-3AC8-D413-8836A2772A42}"/>
                    </a:ext>
                  </a:extLst>
                </p:cNvPr>
                <p:cNvGrpSpPr/>
                <p:nvPr/>
              </p:nvGrpSpPr>
              <p:grpSpPr>
                <a:xfrm>
                  <a:off x="3537253" y="895580"/>
                  <a:ext cx="1056290" cy="1131628"/>
                  <a:chOff x="3812635" y="3996572"/>
                  <a:chExt cx="1756163" cy="1923837"/>
                </a:xfrm>
              </p:grpSpPr>
              <p:pic>
                <p:nvPicPr>
                  <p:cNvPr id="34" name="Graphic 33" descr="Cough outline">
                    <a:extLst>
                      <a:ext uri="{FF2B5EF4-FFF2-40B4-BE49-F238E27FC236}">
                        <a16:creationId xmlns:a16="http://schemas.microsoft.com/office/drawing/2014/main" id="{09AD5A30-0776-94A3-41E3-749D862913F2}"/>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856037" y="5243899"/>
                    <a:ext cx="712761" cy="676510"/>
                  </a:xfrm>
                  <a:prstGeom prst="rect">
                    <a:avLst/>
                  </a:prstGeom>
                </p:spPr>
              </p:pic>
              <p:pic>
                <p:nvPicPr>
                  <p:cNvPr id="35" name="Graphic 34" descr="Cough outline">
                    <a:extLst>
                      <a:ext uri="{FF2B5EF4-FFF2-40B4-BE49-F238E27FC236}">
                        <a16:creationId xmlns:a16="http://schemas.microsoft.com/office/drawing/2014/main" id="{3D7414AD-5EC6-50B0-A22E-EF37DBFD0BDF}"/>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756547" y="4631513"/>
                    <a:ext cx="712761" cy="676510"/>
                  </a:xfrm>
                  <a:prstGeom prst="rect">
                    <a:avLst/>
                  </a:prstGeom>
                </p:spPr>
              </p:pic>
              <p:pic>
                <p:nvPicPr>
                  <p:cNvPr id="36" name="Graphic 35" descr="Cough outline">
                    <a:extLst>
                      <a:ext uri="{FF2B5EF4-FFF2-40B4-BE49-F238E27FC236}">
                        <a16:creationId xmlns:a16="http://schemas.microsoft.com/office/drawing/2014/main" id="{8AA30137-1ACB-ADA2-6877-056AA5DB011F}"/>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621943" y="3996572"/>
                    <a:ext cx="712761" cy="676510"/>
                  </a:xfrm>
                  <a:prstGeom prst="rect">
                    <a:avLst/>
                  </a:prstGeom>
                </p:spPr>
              </p:pic>
              <p:pic>
                <p:nvPicPr>
                  <p:cNvPr id="37" name="Graphic 36" descr="Cough outline">
                    <a:extLst>
                      <a:ext uri="{FF2B5EF4-FFF2-40B4-BE49-F238E27FC236}">
                        <a16:creationId xmlns:a16="http://schemas.microsoft.com/office/drawing/2014/main" id="{CCCC1831-520A-79F5-E774-C0F8A4428344}"/>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221575" y="4363221"/>
                    <a:ext cx="712761" cy="676510"/>
                  </a:xfrm>
                  <a:prstGeom prst="rect">
                    <a:avLst/>
                  </a:prstGeom>
                </p:spPr>
              </p:pic>
              <p:pic>
                <p:nvPicPr>
                  <p:cNvPr id="38" name="Graphic 37" descr="Cough outline">
                    <a:extLst>
                      <a:ext uri="{FF2B5EF4-FFF2-40B4-BE49-F238E27FC236}">
                        <a16:creationId xmlns:a16="http://schemas.microsoft.com/office/drawing/2014/main" id="{D7152431-7A6C-1BB1-2049-D15CF757EAF0}"/>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4322506" y="4998163"/>
                    <a:ext cx="712761" cy="676510"/>
                  </a:xfrm>
                  <a:prstGeom prst="rect">
                    <a:avLst/>
                  </a:prstGeom>
                </p:spPr>
              </p:pic>
              <p:pic>
                <p:nvPicPr>
                  <p:cNvPr id="39" name="Graphic 38" descr="Cough outline">
                    <a:extLst>
                      <a:ext uri="{FF2B5EF4-FFF2-40B4-BE49-F238E27FC236}">
                        <a16:creationId xmlns:a16="http://schemas.microsoft.com/office/drawing/2014/main" id="{D988A785-7024-E888-4BB9-5850F09FFDD4}"/>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92355" t="70722" r="-1876" b="20241"/>
                  <a:stretch/>
                </p:blipFill>
                <p:spPr>
                  <a:xfrm rot="20061264">
                    <a:off x="3812635" y="4771878"/>
                    <a:ext cx="712761" cy="676510"/>
                  </a:xfrm>
                  <a:prstGeom prst="rect">
                    <a:avLst/>
                  </a:prstGeom>
                </p:spPr>
              </p:pic>
            </p:grpSp>
            <p:pic>
              <p:nvPicPr>
                <p:cNvPr id="33" name="Graphic 32" descr="Germ with solid fill">
                  <a:extLst>
                    <a:ext uri="{FF2B5EF4-FFF2-40B4-BE49-F238E27FC236}">
                      <a16:creationId xmlns:a16="http://schemas.microsoft.com/office/drawing/2014/main" id="{FCED7489-7693-1C67-F940-32EF49C0DB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61643" y="1313649"/>
                  <a:ext cx="301376" cy="301376"/>
                </a:xfrm>
                <a:prstGeom prst="rect">
                  <a:avLst/>
                </a:prstGeom>
              </p:spPr>
            </p:pic>
          </p:grpSp>
          <p:pic>
            <p:nvPicPr>
              <p:cNvPr id="30" name="Graphic 29" descr="Germ with solid fill">
                <a:extLst>
                  <a:ext uri="{FF2B5EF4-FFF2-40B4-BE49-F238E27FC236}">
                    <a16:creationId xmlns:a16="http://schemas.microsoft.com/office/drawing/2014/main" id="{361B9091-13EE-9A6C-34C8-6C24543FEA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3810" y="4527935"/>
                <a:ext cx="301376" cy="301376"/>
              </a:xfrm>
              <a:prstGeom prst="rect">
                <a:avLst/>
              </a:prstGeom>
            </p:spPr>
          </p:pic>
          <p:pic>
            <p:nvPicPr>
              <p:cNvPr id="31" name="Graphic 30" descr="Germ with solid fill">
                <a:extLst>
                  <a:ext uri="{FF2B5EF4-FFF2-40B4-BE49-F238E27FC236}">
                    <a16:creationId xmlns:a16="http://schemas.microsoft.com/office/drawing/2014/main" id="{7F4C303A-9E31-40F9-0F58-2AF79709D4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49328" y="4973174"/>
                <a:ext cx="301376" cy="301376"/>
              </a:xfrm>
              <a:prstGeom prst="rect">
                <a:avLst/>
              </a:prstGeom>
            </p:spPr>
          </p:pic>
        </p:grpSp>
        <p:pic>
          <p:nvPicPr>
            <p:cNvPr id="24" name="Picture 14" descr="Bat,Silhouette,Monochrome Photography PNG Clipart - Royalty Free SVG / PNG">
              <a:extLst>
                <a:ext uri="{FF2B5EF4-FFF2-40B4-BE49-F238E27FC236}">
                  <a16:creationId xmlns:a16="http://schemas.microsoft.com/office/drawing/2014/main" id="{248E5024-2666-A76D-E794-1382BFF9100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20529776">
              <a:off x="516129" y="4247850"/>
              <a:ext cx="3473015" cy="1689477"/>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Germ with solid fill">
              <a:extLst>
                <a:ext uri="{FF2B5EF4-FFF2-40B4-BE49-F238E27FC236}">
                  <a16:creationId xmlns:a16="http://schemas.microsoft.com/office/drawing/2014/main" id="{431A00DD-4819-CE2E-3D4B-D71EBAD17B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65363" y="5415778"/>
              <a:ext cx="283312" cy="283312"/>
            </a:xfrm>
            <a:prstGeom prst="rect">
              <a:avLst/>
            </a:prstGeom>
          </p:spPr>
        </p:pic>
        <p:pic>
          <p:nvPicPr>
            <p:cNvPr id="26" name="Graphic 25" descr="Germ with solid fill">
              <a:extLst>
                <a:ext uri="{FF2B5EF4-FFF2-40B4-BE49-F238E27FC236}">
                  <a16:creationId xmlns:a16="http://schemas.microsoft.com/office/drawing/2014/main" id="{09FAE7D3-A010-FCBE-387C-38EB1F301E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52767" y="5287164"/>
              <a:ext cx="283312" cy="283312"/>
            </a:xfrm>
            <a:prstGeom prst="rect">
              <a:avLst/>
            </a:prstGeom>
          </p:spPr>
        </p:pic>
        <p:pic>
          <p:nvPicPr>
            <p:cNvPr id="27" name="Graphic 26" descr="Germ with solid fill">
              <a:extLst>
                <a:ext uri="{FF2B5EF4-FFF2-40B4-BE49-F238E27FC236}">
                  <a16:creationId xmlns:a16="http://schemas.microsoft.com/office/drawing/2014/main" id="{18588BDB-7152-1889-627F-A0206EEE0A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33151" y="5169360"/>
              <a:ext cx="283312" cy="283312"/>
            </a:xfrm>
            <a:prstGeom prst="rect">
              <a:avLst/>
            </a:prstGeom>
          </p:spPr>
        </p:pic>
        <p:pic>
          <p:nvPicPr>
            <p:cNvPr id="28" name="Graphic 27" descr="Germ with solid fill">
              <a:extLst>
                <a:ext uri="{FF2B5EF4-FFF2-40B4-BE49-F238E27FC236}">
                  <a16:creationId xmlns:a16="http://schemas.microsoft.com/office/drawing/2014/main" id="{B61AFF35-C023-E7FF-14FD-1F98A4C3C70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42250" y="4962667"/>
              <a:ext cx="283312" cy="283312"/>
            </a:xfrm>
            <a:prstGeom prst="rect">
              <a:avLst/>
            </a:prstGeom>
          </p:spPr>
        </p:pic>
      </p:grpSp>
      <p:grpSp>
        <p:nvGrpSpPr>
          <p:cNvPr id="44" name="Group 43">
            <a:extLst>
              <a:ext uri="{FF2B5EF4-FFF2-40B4-BE49-F238E27FC236}">
                <a16:creationId xmlns:a16="http://schemas.microsoft.com/office/drawing/2014/main" id="{F97AA390-CD29-9793-B372-CE4A03A7C35E}"/>
              </a:ext>
            </a:extLst>
          </p:cNvPr>
          <p:cNvGrpSpPr/>
          <p:nvPr/>
        </p:nvGrpSpPr>
        <p:grpSpPr>
          <a:xfrm>
            <a:off x="9510977" y="2785570"/>
            <a:ext cx="914400" cy="914400"/>
            <a:chOff x="-147462" y="928731"/>
            <a:chExt cx="914400" cy="914400"/>
          </a:xfrm>
        </p:grpSpPr>
        <p:pic>
          <p:nvPicPr>
            <p:cNvPr id="45" name="Graphic 44" descr="Thermometer outline">
              <a:extLst>
                <a:ext uri="{FF2B5EF4-FFF2-40B4-BE49-F238E27FC236}">
                  <a16:creationId xmlns:a16="http://schemas.microsoft.com/office/drawing/2014/main" id="{E5FB82A0-8081-4936-5489-036E589145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2" y="928731"/>
              <a:ext cx="914400" cy="914400"/>
            </a:xfrm>
            <a:prstGeom prst="rect">
              <a:avLst/>
            </a:prstGeom>
          </p:spPr>
        </p:pic>
        <p:sp>
          <p:nvSpPr>
            <p:cNvPr id="46" name="Oval 45">
              <a:extLst>
                <a:ext uri="{FF2B5EF4-FFF2-40B4-BE49-F238E27FC236}">
                  <a16:creationId xmlns:a16="http://schemas.microsoft.com/office/drawing/2014/main" id="{E52E4CFC-5779-BDA0-0855-8763F07DA2A7}"/>
                </a:ext>
              </a:extLst>
            </p:cNvPr>
            <p:cNvSpPr/>
            <p:nvPr/>
          </p:nvSpPr>
          <p:spPr>
            <a:xfrm>
              <a:off x="243025" y="1553014"/>
              <a:ext cx="136306" cy="13042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CF7CB90-3761-650C-FF09-E1AADCFE68AF}"/>
                </a:ext>
              </a:extLst>
            </p:cNvPr>
            <p:cNvSpPr/>
            <p:nvPr/>
          </p:nvSpPr>
          <p:spPr>
            <a:xfrm flipH="1">
              <a:off x="287324" y="1039914"/>
              <a:ext cx="45719" cy="516189"/>
            </a:xfrm>
            <a:prstGeom prst="rect">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 name="Straight Arrow Connector 3">
            <a:extLst>
              <a:ext uri="{FF2B5EF4-FFF2-40B4-BE49-F238E27FC236}">
                <a16:creationId xmlns:a16="http://schemas.microsoft.com/office/drawing/2014/main" id="{317C362D-A4B6-7C7C-E51B-22E68FAE3147}"/>
              </a:ext>
            </a:extLst>
          </p:cNvPr>
          <p:cNvCxnSpPr>
            <a:cxnSpLocks/>
          </p:cNvCxnSpPr>
          <p:nvPr/>
        </p:nvCxnSpPr>
        <p:spPr>
          <a:xfrm>
            <a:off x="11359750" y="2340763"/>
            <a:ext cx="0" cy="2121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2F470921-0059-5847-6404-29E8BAB455C2}"/>
              </a:ext>
            </a:extLst>
          </p:cNvPr>
          <p:cNvSpPr txBox="1">
            <a:spLocks/>
          </p:cNvSpPr>
          <p:nvPr/>
        </p:nvSpPr>
        <p:spPr>
          <a:xfrm>
            <a:off x="10781556" y="1490676"/>
            <a:ext cx="1428319" cy="8935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Maladaptive virulence in spillover host</a:t>
            </a:r>
          </a:p>
        </p:txBody>
      </p:sp>
      <p:cxnSp>
        <p:nvCxnSpPr>
          <p:cNvPr id="9" name="Straight Arrow Connector 8">
            <a:extLst>
              <a:ext uri="{FF2B5EF4-FFF2-40B4-BE49-F238E27FC236}">
                <a16:creationId xmlns:a16="http://schemas.microsoft.com/office/drawing/2014/main" id="{32571CDC-8B04-8EE8-55D8-D5A904EF0D29}"/>
              </a:ext>
            </a:extLst>
          </p:cNvPr>
          <p:cNvCxnSpPr>
            <a:cxnSpLocks/>
          </p:cNvCxnSpPr>
          <p:nvPr/>
        </p:nvCxnSpPr>
        <p:spPr>
          <a:xfrm>
            <a:off x="10210608" y="1490676"/>
            <a:ext cx="0" cy="10524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0AA1795-6D21-B09E-324F-9DAF97F15D93}"/>
              </a:ext>
            </a:extLst>
          </p:cNvPr>
          <p:cNvSpPr txBox="1">
            <a:spLocks/>
          </p:cNvSpPr>
          <p:nvPr/>
        </p:nvSpPr>
        <p:spPr>
          <a:xfrm>
            <a:off x="9284059" y="502157"/>
            <a:ext cx="1848772"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Transmission determined by reservoir-evolved virus growth rate</a:t>
            </a:r>
          </a:p>
        </p:txBody>
      </p:sp>
      <p:cxnSp>
        <p:nvCxnSpPr>
          <p:cNvPr id="15" name="Straight Arrow Connector 14">
            <a:extLst>
              <a:ext uri="{FF2B5EF4-FFF2-40B4-BE49-F238E27FC236}">
                <a16:creationId xmlns:a16="http://schemas.microsoft.com/office/drawing/2014/main" id="{D7E7D606-54B4-4BDC-9E45-F126B99FE752}"/>
              </a:ext>
            </a:extLst>
          </p:cNvPr>
          <p:cNvCxnSpPr>
            <a:cxnSpLocks/>
          </p:cNvCxnSpPr>
          <p:nvPr/>
        </p:nvCxnSpPr>
        <p:spPr>
          <a:xfrm>
            <a:off x="9276522" y="2340763"/>
            <a:ext cx="212803" cy="2344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63197C40-EFEA-AB23-7E15-1BE636379FC7}"/>
              </a:ext>
            </a:extLst>
          </p:cNvPr>
          <p:cNvSpPr txBox="1">
            <a:spLocks/>
          </p:cNvSpPr>
          <p:nvPr/>
        </p:nvSpPr>
        <p:spPr>
          <a:xfrm>
            <a:off x="8195296" y="1517125"/>
            <a:ext cx="1651047" cy="8935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mn-lt"/>
              </a:rPr>
              <a:t>Reservoir-evolved virus growth rate</a:t>
            </a:r>
          </a:p>
        </p:txBody>
      </p:sp>
    </p:spTree>
    <p:extLst>
      <p:ext uri="{BB962C8B-B14F-4D97-AF65-F5344CB8AC3E}">
        <p14:creationId xmlns:p14="http://schemas.microsoft.com/office/powerpoint/2010/main" val="966735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(e.g. fitness effects on reproduction vs. adult mortality)</a:t>
            </a:r>
          </a:p>
          <a:p>
            <a:pPr lvl="1"/>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1855305"/>
            <a:ext cx="10672171" cy="4465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59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91AE0-A594-17A7-7540-15270B78AA13}"/>
                  </a:ext>
                </a:extLst>
              </p:cNvPr>
              <p:cNvSpPr>
                <a:spLocks noGrp="1"/>
              </p:cNvSpPr>
              <p:nvPr>
                <p:ph idx="1"/>
              </p:nvPr>
            </p:nvSpPr>
            <p:spPr>
              <a:xfrm>
                <a:off x="222115" y="733471"/>
                <a:ext cx="11747770" cy="5690680"/>
              </a:xfrm>
            </p:spPr>
            <p:txBody>
              <a:bodyPr>
                <a:noAutofit/>
              </a:bodyPr>
              <a:lstStyle/>
              <a:p>
                <a:pPr marL="0" indent="0">
                  <a:buNone/>
                </a:pPr>
                <a:r>
                  <a:rPr lang="en-US" b="1" i="1" u="sng" dirty="0"/>
                  <a:t>Disease Ecology</a:t>
                </a:r>
              </a:p>
              <a:p>
                <a:r>
                  <a:rPr lang="en-US" dirty="0"/>
                  <a:t>Parasitism is a species interaction in which a parasite or pathogen lives in or on a host and benefits at the expense of the hosts.</a:t>
                </a:r>
              </a:p>
              <a:p>
                <a:r>
                  <a:rPr lang="en-US" dirty="0"/>
                  <a:t>Pathogens play a key role in regulating population cycles in wildlife (e.g. </a:t>
                </a:r>
                <a:r>
                  <a:rPr lang="en-US" dirty="0" err="1"/>
                  <a:t>Soay</a:t>
                </a:r>
                <a:r>
                  <a:rPr lang="en-US" dirty="0"/>
                  <a:t> sheep, red grouse) and also impact human demography (e.g. Plague of Justinian, Black Death, Cocoliztli, HIV, COVID) </a:t>
                </a:r>
              </a:p>
              <a:p>
                <a:r>
                  <a:rPr lang="en-US" dirty="0"/>
                  <a:t>The recognition that microorganisms (bacteria, viruses, protozoa) cause disease dates back to the origins of the microscope (van Leuwenhoek) and was later formalized in Koch’s postulates in the late 1800s</a:t>
                </a:r>
              </a:p>
              <a:p>
                <a:r>
                  <a:rPr lang="en-US" dirty="0"/>
                  <a:t>In addition to demography, pathogens have also shaped human evolution (malaria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sickle cell anemia, Duffy negative antigen)</a:t>
                </a:r>
              </a:p>
              <a:p>
                <a:r>
                  <a:rPr lang="en-US" dirty="0"/>
                  <a:t>Epidemiology is focused on understanding the risk factors associated with disease, while disease ecology is focused on understanding their transmission</a:t>
                </a:r>
              </a:p>
            </p:txBody>
          </p:sp>
        </mc:Choice>
        <mc:Fallback xmlns="">
          <p:sp>
            <p:nvSpPr>
              <p:cNvPr id="3" name="Content Placeholder 2">
                <a:extLst>
                  <a:ext uri="{FF2B5EF4-FFF2-40B4-BE49-F238E27FC236}">
                    <a16:creationId xmlns:a16="http://schemas.microsoft.com/office/drawing/2014/main" id="{08591AE0-A594-17A7-7540-15270B78AA13}"/>
                  </a:ext>
                </a:extLst>
              </p:cNvPr>
              <p:cNvSpPr>
                <a:spLocks noGrp="1" noRot="1" noChangeAspect="1" noMove="1" noResize="1" noEditPoints="1" noAdjustHandles="1" noChangeArrowheads="1" noChangeShapeType="1" noTextEdit="1"/>
              </p:cNvSpPr>
              <p:nvPr>
                <p:ph idx="1"/>
              </p:nvPr>
            </p:nvSpPr>
            <p:spPr>
              <a:xfrm>
                <a:off x="222115" y="733471"/>
                <a:ext cx="11747770" cy="5690680"/>
              </a:xfrm>
              <a:blipFill>
                <a:blip r:embed="rId2"/>
                <a:stretch>
                  <a:fillRect l="-1080" t="-1782" b="-35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2517E16-0919-8BEB-60A5-F0EBA194F15E}"/>
              </a:ext>
            </a:extLst>
          </p:cNvPr>
          <p:cNvSpPr/>
          <p:nvPr/>
        </p:nvSpPr>
        <p:spPr>
          <a:xfrm>
            <a:off x="222115" y="733470"/>
            <a:ext cx="11582400" cy="5865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013BAE52-A0A3-59D4-B73E-A4F54BAA574A}"/>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2" name="Content Placeholder 2">
            <a:extLst>
              <a:ext uri="{FF2B5EF4-FFF2-40B4-BE49-F238E27FC236}">
                <a16:creationId xmlns:a16="http://schemas.microsoft.com/office/drawing/2014/main" id="{B81C6232-8AA3-C552-D60E-6AAB2C1F1F8F}"/>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learned about </a:t>
            </a:r>
            <a:r>
              <a:rPr lang="en-US" sz="2600" u="sng" dirty="0"/>
              <a:t>extensions to the SIR model</a:t>
            </a:r>
            <a:r>
              <a:rPr lang="en-US" sz="2600" dirty="0"/>
              <a:t> that can be made to better represent diverse types of pathogens (e.g. dynamics different from classic measles).</a:t>
            </a:r>
          </a:p>
          <a:p>
            <a:r>
              <a:rPr lang="en-US" sz="2600" dirty="0"/>
              <a:t>These extensions included incorporating </a:t>
            </a:r>
            <a:r>
              <a:rPr lang="en-US" sz="2600" u="sng" dirty="0"/>
              <a:t>inherited maternal immunity</a:t>
            </a:r>
            <a:r>
              <a:rPr lang="en-US" sz="2600" dirty="0"/>
              <a:t> into a disease model (important in the case of natural vs. vaccinated immunity in mothers), as well as modeling </a:t>
            </a:r>
            <a:r>
              <a:rPr lang="en-US" sz="2600" u="sng" dirty="0"/>
              <a:t>different types of pathogen transmission</a:t>
            </a:r>
            <a:r>
              <a:rPr lang="en-US" sz="2600" dirty="0"/>
              <a:t>.</a:t>
            </a:r>
          </a:p>
          <a:p>
            <a:r>
              <a:rPr lang="en-US" sz="2600" u="sng" dirty="0"/>
              <a:t>Environmental disease transmission</a:t>
            </a:r>
            <a:r>
              <a:rPr lang="en-US" sz="2600" dirty="0"/>
              <a:t> occurs when the pathogen is maintained outside the host in an </a:t>
            </a:r>
            <a:r>
              <a:rPr lang="en-US" sz="2600" u="sng" dirty="0"/>
              <a:t>environmental reservoir</a:t>
            </a:r>
            <a:r>
              <a:rPr lang="en-US" sz="2600" dirty="0"/>
              <a:t>. We learned a few approaches to modeling this type of pathogen. Example: cholera, with water-borne transmission.</a:t>
            </a:r>
          </a:p>
          <a:p>
            <a:r>
              <a:rPr lang="en-US" sz="2600" u="sng" dirty="0"/>
              <a:t>Vertical transmission</a:t>
            </a:r>
            <a:r>
              <a:rPr lang="en-US" sz="2600" dirty="0"/>
              <a:t> occurs when a pathogen is passed mother-to-infant </a:t>
            </a:r>
            <a:r>
              <a:rPr lang="en-US" sz="2600" i="1" dirty="0"/>
              <a:t>in utero. </a:t>
            </a:r>
            <a:r>
              <a:rPr lang="en-US" sz="2600" dirty="0"/>
              <a:t>We learned how to model this in the case of HIV- and also learned a few details about this pathogen.</a:t>
            </a:r>
          </a:p>
          <a:p>
            <a:r>
              <a:rPr lang="en-US" sz="2600" u="sng" dirty="0"/>
              <a:t>Vector-borne transmission</a:t>
            </a:r>
            <a:r>
              <a:rPr lang="en-US" sz="2600" dirty="0"/>
              <a:t> occurs when a pathogen is transmitted via blood-feeding arthropod (tick, flea, mosquito). We learned the specifics of how vector-borne disease are modeled in the case of malaria.</a:t>
            </a:r>
          </a:p>
          <a:p>
            <a:endParaRPr lang="en-US" dirty="0"/>
          </a:p>
        </p:txBody>
      </p:sp>
    </p:spTree>
    <p:extLst>
      <p:ext uri="{BB962C8B-B14F-4D97-AF65-F5344CB8AC3E}">
        <p14:creationId xmlns:p14="http://schemas.microsoft.com/office/powerpoint/2010/main" val="2314020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11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highlight>
                  <a:srgbClr val="FFFF00"/>
                </a:highlight>
              </a:rPr>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51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87626" y="0"/>
            <a:ext cx="10515600" cy="1325563"/>
          </a:xfrm>
        </p:spPr>
        <p:txBody>
          <a:bodyPr>
            <a:normAutofit/>
          </a:bodyPr>
          <a:lstStyle/>
          <a:p>
            <a:pPr lvl="2"/>
            <a:r>
              <a:rPr lang="en-US" sz="3000" dirty="0">
                <a:latin typeface="Calibri" panose="020F0502020204030204" pitchFamily="34" charset="0"/>
                <a:cs typeface="Calibri" panose="020F0502020204030204" pitchFamily="34" charset="0"/>
              </a:rPr>
              <a:t>Sometimes, virulence is the result of the host’s immune response, rather than the direct impact of the parasite itself</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3776869"/>
            <a:ext cx="10672171" cy="2596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Main graphic">
            <a:extLst>
              <a:ext uri="{FF2B5EF4-FFF2-40B4-BE49-F238E27FC236}">
                <a16:creationId xmlns:a16="http://schemas.microsoft.com/office/drawing/2014/main" id="{6B072FC8-F91A-C963-0D69-A26E2DFECF4C}"/>
              </a:ext>
            </a:extLst>
          </p:cNvPr>
          <p:cNvPicPr/>
          <p:nvPr/>
        </p:nvPicPr>
        <p:blipFill>
          <a:blip r:embed="rId2"/>
          <a:stretch/>
        </p:blipFill>
        <p:spPr>
          <a:xfrm>
            <a:off x="823715" y="1269151"/>
            <a:ext cx="10515600" cy="3823195"/>
          </a:xfrm>
          <a:prstGeom prst="rect">
            <a:avLst/>
          </a:prstGeom>
          <a:ln>
            <a:noFill/>
          </a:ln>
        </p:spPr>
      </p:pic>
      <p:sp>
        <p:nvSpPr>
          <p:cNvPr id="4" name="TextBox 3">
            <a:extLst>
              <a:ext uri="{FF2B5EF4-FFF2-40B4-BE49-F238E27FC236}">
                <a16:creationId xmlns:a16="http://schemas.microsoft.com/office/drawing/2014/main" id="{88FC49D2-E35D-201D-B2B3-0FEB46DCDEE5}"/>
              </a:ext>
            </a:extLst>
          </p:cNvPr>
          <p:cNvSpPr txBox="1"/>
          <p:nvPr/>
        </p:nvSpPr>
        <p:spPr>
          <a:xfrm>
            <a:off x="-232025" y="6488668"/>
            <a:ext cx="3001729" cy="369332"/>
          </a:xfrm>
          <a:prstGeom prst="rect">
            <a:avLst/>
          </a:prstGeom>
          <a:noFill/>
        </p:spPr>
        <p:txBody>
          <a:bodyPr wrap="square" rtlCol="0">
            <a:spAutoFit/>
          </a:bodyPr>
          <a:lstStyle/>
          <a:p>
            <a:pPr algn="r"/>
            <a:r>
              <a:rPr lang="en-US" dirty="0">
                <a:cs typeface="Franklin Gothic Medium"/>
              </a:rPr>
              <a:t>Graham et al. 2010. </a:t>
            </a:r>
            <a:r>
              <a:rPr lang="en-US" i="1" dirty="0">
                <a:cs typeface="Franklin Gothic Medium"/>
              </a:rPr>
              <a:t>Science.</a:t>
            </a:r>
            <a:endParaRPr lang="en-US" dirty="0">
              <a:latin typeface="+mj-lt"/>
              <a:cs typeface="Franklin Gothic Medium"/>
            </a:endParaRPr>
          </a:p>
        </p:txBody>
      </p:sp>
      <p:sp>
        <p:nvSpPr>
          <p:cNvPr id="5" name="TextBox 4">
            <a:extLst>
              <a:ext uri="{FF2B5EF4-FFF2-40B4-BE49-F238E27FC236}">
                <a16:creationId xmlns:a16="http://schemas.microsoft.com/office/drawing/2014/main" id="{2611FE56-8CDC-3192-E50E-1495EDC2FFFC}"/>
              </a:ext>
            </a:extLst>
          </p:cNvPr>
          <p:cNvSpPr txBox="1"/>
          <p:nvPr/>
        </p:nvSpPr>
        <p:spPr>
          <a:xfrm>
            <a:off x="179279" y="5348253"/>
            <a:ext cx="8840433" cy="769441"/>
          </a:xfrm>
          <a:prstGeom prst="rect">
            <a:avLst/>
          </a:prstGeom>
          <a:noFill/>
        </p:spPr>
        <p:txBody>
          <a:bodyPr wrap="square">
            <a:spAutoFit/>
          </a:bodyPr>
          <a:lstStyle/>
          <a:p>
            <a:r>
              <a:rPr lang="en-US" sz="2200" dirty="0"/>
              <a:t>Self-reactive antibodies (ANA) </a:t>
            </a:r>
            <a:r>
              <a:rPr lang="en-US" sz="2200" b="1" dirty="0">
                <a:solidFill>
                  <a:schemeClr val="accent5">
                    <a:lumMod val="75000"/>
                  </a:schemeClr>
                </a:solidFill>
              </a:rPr>
              <a:t>promote survival by downregulating worms in crash years</a:t>
            </a:r>
            <a:r>
              <a:rPr lang="en-US" sz="2200" dirty="0"/>
              <a:t> but </a:t>
            </a:r>
            <a:r>
              <a:rPr lang="en-US" sz="2200" b="1" dirty="0">
                <a:solidFill>
                  <a:srgbClr val="C00000"/>
                </a:solidFill>
              </a:rPr>
              <a:t>impede survival via immunopathology in peak years!</a:t>
            </a:r>
          </a:p>
        </p:txBody>
      </p:sp>
      <p:pic>
        <p:nvPicPr>
          <p:cNvPr id="6" name="Picture 4" descr="St Kilda Soay sheep study reaches 30th anniversary - BBC News">
            <a:extLst>
              <a:ext uri="{FF2B5EF4-FFF2-40B4-BE49-F238E27FC236}">
                <a16:creationId xmlns:a16="http://schemas.microsoft.com/office/drawing/2014/main" id="{E96547E3-B900-F07E-8EEA-72E68A0146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6" t="265" r="-1" b="56"/>
          <a:stretch/>
        </p:blipFill>
        <p:spPr bwMode="auto">
          <a:xfrm>
            <a:off x="9071488" y="5092346"/>
            <a:ext cx="3120512" cy="17576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8873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t>This is partly due to challenges arising from the difficulty of measuring (and defining) transmission and virulence.</a:t>
            </a:r>
          </a:p>
          <a:p>
            <a:pPr lvl="1"/>
            <a:r>
              <a:rPr lang="en-US" dirty="0"/>
              <a:t>Virulence is a fitness cost that the parasite inflicts on the host, but these can take diverse forms, with differing consequences for the evolution of virulence. </a:t>
            </a:r>
          </a:p>
          <a:p>
            <a:pPr lvl="2"/>
            <a:r>
              <a:rPr lang="en-US" dirty="0"/>
              <a:t>For example: Fitness effects on reproduction vs. adult mortality</a:t>
            </a:r>
          </a:p>
          <a:p>
            <a:pPr lvl="2"/>
            <a:r>
              <a:rPr lang="en-US" dirty="0"/>
              <a:t>Sometimes, virulence is the result of the host’s immune response, rather than the direct impact of the parasite itself, further complicating dynamics</a:t>
            </a:r>
          </a:p>
          <a:p>
            <a:pPr lvl="1"/>
            <a:r>
              <a:rPr lang="en-US" dirty="0"/>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 )</a:t>
            </a:r>
          </a:p>
          <a:p>
            <a:pPr lvl="1"/>
            <a:r>
              <a:rPr lang="en-US" dirty="0"/>
              <a:t>Ex: COVID (transmission high in the respiratory tract; morbidity low in the RT)</a:t>
            </a:r>
          </a:p>
        </p:txBody>
      </p:sp>
      <p:sp>
        <p:nvSpPr>
          <p:cNvPr id="8" name="Rectangle 7">
            <a:extLst>
              <a:ext uri="{FF2B5EF4-FFF2-40B4-BE49-F238E27FC236}">
                <a16:creationId xmlns:a16="http://schemas.microsoft.com/office/drawing/2014/main" id="{B5EF1C72-737C-4856-418F-485363FA5996}"/>
              </a:ext>
            </a:extLst>
          </p:cNvPr>
          <p:cNvSpPr/>
          <p:nvPr/>
        </p:nvSpPr>
        <p:spPr>
          <a:xfrm>
            <a:off x="615368" y="4293704"/>
            <a:ext cx="10672171" cy="2079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547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02505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solidFill>
                  <a:schemeClr val="bg1">
                    <a:lumMod val="65000"/>
                  </a:schemeClr>
                </a:solidFill>
              </a:rPr>
              <a:t>This is partly due to challenges arising from the difficulty of measuring (and defining) transmission and virulence.</a:t>
            </a:r>
          </a:p>
          <a:p>
            <a:pPr lvl="1"/>
            <a:r>
              <a:rPr lang="en-US" dirty="0">
                <a:solidFill>
                  <a:schemeClr val="bg1">
                    <a:lumMod val="65000"/>
                  </a:schemeClr>
                </a:solidFill>
              </a:rPr>
              <a:t>Virulence is a fitness cost that the parasite inflicts on the host, but these can take diverse forms, with differing consequences for the evolution of virulence. </a:t>
            </a:r>
          </a:p>
          <a:p>
            <a:pPr lvl="2"/>
            <a:r>
              <a:rPr lang="en-US" dirty="0">
                <a:solidFill>
                  <a:schemeClr val="bg1">
                    <a:lumMod val="65000"/>
                  </a:schemeClr>
                </a:solidFill>
              </a:rPr>
              <a:t>For example: Fitness effects on reproduction vs. adult mortality</a:t>
            </a:r>
          </a:p>
          <a:p>
            <a:pPr lvl="2"/>
            <a:r>
              <a:rPr lang="en-US" dirty="0">
                <a:solidFill>
                  <a:schemeClr val="bg1">
                    <a:lumMod val="65000"/>
                  </a:schemeClr>
                </a:solidFill>
              </a:rPr>
              <a:t>Sometimes, virulence is the result of the host’s immune response, rather than the direct impact of the parasite itself, further complicating dynamics</a:t>
            </a:r>
          </a:p>
          <a:p>
            <a:pPr lvl="1"/>
            <a:r>
              <a:rPr lang="en-US" dirty="0">
                <a:solidFill>
                  <a:schemeClr val="bg1">
                    <a:lumMod val="65000"/>
                  </a:schemeClr>
                </a:solidFill>
              </a:rPr>
              <a:t>In the case of zoonoses, the bulk of our measurements may be derived from a different host than the one in which the virus evolved</a:t>
            </a:r>
          </a:p>
          <a:p>
            <a:r>
              <a:rPr lang="en-US" dirty="0"/>
              <a:t>Many examples of cases in which transmission is decoupled from virulence, due to more complex transmission dynamics. </a:t>
            </a:r>
          </a:p>
          <a:p>
            <a:pPr lvl="1"/>
            <a:r>
              <a:rPr lang="en-US" dirty="0"/>
              <a:t>Ex: Ebola (transmission after death)</a:t>
            </a:r>
          </a:p>
          <a:p>
            <a:pPr lvl="1"/>
            <a:r>
              <a:rPr lang="en-US" dirty="0"/>
              <a:t>Ex: COVID (transmission high in the respiratory tract;				 morbidity low in the RT)</a:t>
            </a:r>
          </a:p>
        </p:txBody>
      </p:sp>
      <p:pic>
        <p:nvPicPr>
          <p:cNvPr id="3" name="Picture 10" descr="Ebola Spreading 'Exponentially' as Patients Seek Beds in Liberia">
            <a:extLst>
              <a:ext uri="{FF2B5EF4-FFF2-40B4-BE49-F238E27FC236}">
                <a16:creationId xmlns:a16="http://schemas.microsoft.com/office/drawing/2014/main" id="{B4873E89-B4B8-A98E-13F0-F04CE84769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82" t="15253"/>
          <a:stretch/>
        </p:blipFill>
        <p:spPr bwMode="auto">
          <a:xfrm>
            <a:off x="9409045" y="4765938"/>
            <a:ext cx="2637182" cy="20920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156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1CDE-70BE-A20B-CFF1-40F760579D55}"/>
              </a:ext>
            </a:extLst>
          </p:cNvPr>
          <p:cNvSpPr>
            <a:spLocks noGrp="1"/>
          </p:cNvSpPr>
          <p:nvPr>
            <p:ph type="title"/>
          </p:nvPr>
        </p:nvSpPr>
        <p:spPr>
          <a:xfrm>
            <a:off x="374374" y="-148606"/>
            <a:ext cx="10515600" cy="1325563"/>
          </a:xfrm>
        </p:spPr>
        <p:txBody>
          <a:bodyPr>
            <a:normAutofit/>
          </a:bodyPr>
          <a:lstStyle/>
          <a:p>
            <a:r>
              <a:rPr lang="en-US" sz="3800" dirty="0">
                <a:latin typeface="+mn-lt"/>
              </a:rPr>
              <a:t>Limitations of the tradeoff model</a:t>
            </a:r>
          </a:p>
        </p:txBody>
      </p:sp>
      <p:sp>
        <p:nvSpPr>
          <p:cNvPr id="7" name="Content Placeholder 2">
            <a:extLst>
              <a:ext uri="{FF2B5EF4-FFF2-40B4-BE49-F238E27FC236}">
                <a16:creationId xmlns:a16="http://schemas.microsoft.com/office/drawing/2014/main" id="{662A0927-DE1E-061C-F1DE-622215DFC578}"/>
              </a:ext>
            </a:extLst>
          </p:cNvPr>
          <p:cNvSpPr txBox="1">
            <a:spLocks/>
          </p:cNvSpPr>
          <p:nvPr/>
        </p:nvSpPr>
        <p:spPr>
          <a:xfrm>
            <a:off x="520147" y="916470"/>
            <a:ext cx="10515600" cy="569636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65000"/>
                  </a:schemeClr>
                </a:solidFill>
              </a:rPr>
              <a:t>The ‘trade-off hypothesis’ offers an explanation for the disease inflicted by parasites and pathogens on their original hosts. While well-designed theoretically, it has not been historically well-supported empirically!</a:t>
            </a:r>
          </a:p>
          <a:p>
            <a:r>
              <a:rPr lang="en-US" dirty="0">
                <a:solidFill>
                  <a:schemeClr val="bg1">
                    <a:lumMod val="65000"/>
                  </a:schemeClr>
                </a:solidFill>
              </a:rPr>
              <a:t>This is partly due to challenges arising from the difficulty of measuring (and defining) transmission and virulence.</a:t>
            </a:r>
          </a:p>
          <a:p>
            <a:pPr lvl="1"/>
            <a:r>
              <a:rPr lang="en-US" dirty="0">
                <a:solidFill>
                  <a:schemeClr val="bg1">
                    <a:lumMod val="65000"/>
                  </a:schemeClr>
                </a:solidFill>
              </a:rPr>
              <a:t>Virulence is a fitness cost that the parasite inflicts on the host, but these can take diverse forms, with differing consequences for the evolution of virulence. </a:t>
            </a:r>
          </a:p>
          <a:p>
            <a:pPr lvl="2"/>
            <a:r>
              <a:rPr lang="en-US" dirty="0">
                <a:solidFill>
                  <a:schemeClr val="bg1">
                    <a:lumMod val="65000"/>
                  </a:schemeClr>
                </a:solidFill>
              </a:rPr>
              <a:t>For example: Fitness effects on reproduction vs. adult mortality</a:t>
            </a:r>
          </a:p>
          <a:p>
            <a:pPr lvl="2"/>
            <a:r>
              <a:rPr lang="en-US" dirty="0">
                <a:solidFill>
                  <a:schemeClr val="bg1">
                    <a:lumMod val="65000"/>
                  </a:schemeClr>
                </a:solidFill>
              </a:rPr>
              <a:t>Sometimes, virulence is the result of the host’s immune response, rather than the direct impact of the parasite itself, further complicating dynamics</a:t>
            </a:r>
          </a:p>
          <a:p>
            <a:pPr lvl="1"/>
            <a:r>
              <a:rPr lang="en-US" dirty="0">
                <a:solidFill>
                  <a:schemeClr val="bg1">
                    <a:lumMod val="65000"/>
                  </a:schemeClr>
                </a:solidFill>
              </a:rPr>
              <a:t>In the case of zoonoses, the bulk of our measurements may be derived from a different host than the one in which the virus evolved</a:t>
            </a:r>
          </a:p>
          <a:p>
            <a:r>
              <a:rPr lang="en-US" dirty="0">
                <a:solidFill>
                  <a:schemeClr val="bg1">
                    <a:lumMod val="65000"/>
                  </a:schemeClr>
                </a:solidFill>
              </a:rPr>
              <a:t>Many examples of cases in which transmission is decoupled from virulence, due to more complex transmission dynamics. </a:t>
            </a:r>
          </a:p>
          <a:p>
            <a:pPr lvl="1"/>
            <a:r>
              <a:rPr lang="en-US" dirty="0">
                <a:solidFill>
                  <a:schemeClr val="bg1">
                    <a:lumMod val="65000"/>
                  </a:schemeClr>
                </a:solidFill>
              </a:rPr>
              <a:t>Ex: Ebola (transmission after death)</a:t>
            </a:r>
          </a:p>
          <a:p>
            <a:pPr lvl="1"/>
            <a:r>
              <a:rPr lang="en-US" dirty="0">
                <a:solidFill>
                  <a:schemeClr val="bg1">
                    <a:lumMod val="65000"/>
                  </a:schemeClr>
                </a:solidFill>
              </a:rPr>
              <a:t>Ex: COVID (transmission high in the respiratory tract;				 morbidity low in the RT)</a:t>
            </a:r>
          </a:p>
          <a:p>
            <a:r>
              <a:rPr lang="en-US" dirty="0"/>
              <a:t>A few specific applications of tradeoff theory…</a:t>
            </a:r>
          </a:p>
        </p:txBody>
      </p:sp>
    </p:spTree>
    <p:extLst>
      <p:ext uri="{BB962C8B-B14F-4D97-AF65-F5344CB8AC3E}">
        <p14:creationId xmlns:p14="http://schemas.microsoft.com/office/powerpoint/2010/main" val="2571235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1640511" y="257951"/>
            <a:ext cx="5833714" cy="653674"/>
          </a:xfrm>
        </p:spPr>
        <p:txBody>
          <a:bodyPr>
            <a:normAutofit fontScale="90000"/>
          </a:bodyPr>
          <a:lstStyle/>
          <a:p>
            <a:pPr algn="ctr"/>
            <a:r>
              <a:rPr lang="en-US" sz="2800" b="1" dirty="0">
                <a:solidFill>
                  <a:srgbClr val="C00000"/>
                </a:solidFill>
                <a:latin typeface="+mn-lt"/>
              </a:rPr>
              <a:t>Spatial structuring</a:t>
            </a:r>
            <a:r>
              <a:rPr lang="en-US" sz="2800" dirty="0">
                <a:latin typeface="+mn-lt"/>
              </a:rPr>
              <a:t> generally favors </a:t>
            </a:r>
            <a:r>
              <a:rPr lang="en-US" sz="2800" b="1" dirty="0">
                <a:solidFill>
                  <a:srgbClr val="C00000"/>
                </a:solidFill>
                <a:latin typeface="+mn-lt"/>
              </a:rPr>
              <a:t>reduced pathogen virulence</a:t>
            </a:r>
            <a:r>
              <a:rPr lang="en-US" sz="2800" dirty="0">
                <a:latin typeface="+mn-lt"/>
              </a:rPr>
              <a:t>. </a:t>
            </a:r>
          </a:p>
        </p:txBody>
      </p:sp>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2"/>
          <a:stretch>
            <a:fillRect/>
          </a:stretch>
        </p:blipFill>
        <p:spPr>
          <a:xfrm>
            <a:off x="7474225" y="75598"/>
            <a:ext cx="4601263" cy="3384699"/>
          </a:xfrm>
          <a:prstGeom prst="rect">
            <a:avLst/>
          </a:prstGeom>
        </p:spPr>
      </p:pic>
      <p:sp>
        <p:nvSpPr>
          <p:cNvPr id="24" name="TextBox 23">
            <a:extLst>
              <a:ext uri="{FF2B5EF4-FFF2-40B4-BE49-F238E27FC236}">
                <a16:creationId xmlns:a16="http://schemas.microsoft.com/office/drawing/2014/main" id="{CFCB7F2D-3D2A-4CFC-A61C-19D966D56CB4}"/>
              </a:ext>
            </a:extLst>
          </p:cNvPr>
          <p:cNvSpPr txBox="1"/>
          <p:nvPr/>
        </p:nvSpPr>
        <p:spPr>
          <a:xfrm>
            <a:off x="8302487" y="0"/>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spTree>
    <p:extLst>
      <p:ext uri="{BB962C8B-B14F-4D97-AF65-F5344CB8AC3E}">
        <p14:creationId xmlns:p14="http://schemas.microsoft.com/office/powerpoint/2010/main" val="658693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1640511" y="257951"/>
            <a:ext cx="5833714" cy="653674"/>
          </a:xfrm>
        </p:spPr>
        <p:txBody>
          <a:bodyPr>
            <a:normAutofit fontScale="90000"/>
          </a:bodyPr>
          <a:lstStyle/>
          <a:p>
            <a:pPr algn="ctr"/>
            <a:r>
              <a:rPr lang="en-US" sz="2800" b="1" dirty="0">
                <a:solidFill>
                  <a:srgbClr val="C00000"/>
                </a:solidFill>
                <a:latin typeface="+mn-lt"/>
              </a:rPr>
              <a:t>Spatial structuring</a:t>
            </a:r>
            <a:r>
              <a:rPr lang="en-US" sz="2800" dirty="0">
                <a:latin typeface="+mn-lt"/>
              </a:rPr>
              <a:t> generally favors </a:t>
            </a:r>
            <a:r>
              <a:rPr lang="en-US" sz="2800" b="1" dirty="0">
                <a:solidFill>
                  <a:srgbClr val="C00000"/>
                </a:solidFill>
                <a:latin typeface="+mn-lt"/>
              </a:rPr>
              <a:t>reduced pathogen virulence</a:t>
            </a:r>
            <a:r>
              <a:rPr lang="en-US" sz="2800" dirty="0">
                <a:latin typeface="+mn-lt"/>
              </a:rPr>
              <a:t>. </a:t>
            </a:r>
          </a:p>
        </p:txBody>
      </p:sp>
      <p:pic>
        <p:nvPicPr>
          <p:cNvPr id="8" name="Picture 7" descr="Diagram&#10;&#10;Description automatically generated">
            <a:extLst>
              <a:ext uri="{FF2B5EF4-FFF2-40B4-BE49-F238E27FC236}">
                <a16:creationId xmlns:a16="http://schemas.microsoft.com/office/drawing/2014/main" id="{893CB625-A10D-8F33-D243-DD5A5AEFFA86}"/>
              </a:ext>
            </a:extLst>
          </p:cNvPr>
          <p:cNvPicPr>
            <a:picLocks noChangeAspect="1"/>
          </p:cNvPicPr>
          <p:nvPr/>
        </p:nvPicPr>
        <p:blipFill>
          <a:blip r:embed="rId2"/>
          <a:stretch>
            <a:fillRect/>
          </a:stretch>
        </p:blipFill>
        <p:spPr>
          <a:xfrm>
            <a:off x="405771" y="3694833"/>
            <a:ext cx="4301922" cy="2825269"/>
          </a:xfrm>
          <a:prstGeom prst="rect">
            <a:avLst/>
          </a:prstGeom>
        </p:spPr>
      </p:pic>
      <p:sp>
        <p:nvSpPr>
          <p:cNvPr id="10" name="TextBox 9">
            <a:extLst>
              <a:ext uri="{FF2B5EF4-FFF2-40B4-BE49-F238E27FC236}">
                <a16:creationId xmlns:a16="http://schemas.microsoft.com/office/drawing/2014/main" id="{715C3735-2AB1-FD01-0E30-3B2357A93864}"/>
              </a:ext>
            </a:extLst>
          </p:cNvPr>
          <p:cNvSpPr txBox="1"/>
          <p:nvPr/>
        </p:nvSpPr>
        <p:spPr>
          <a:xfrm>
            <a:off x="0" y="6488668"/>
            <a:ext cx="2735135" cy="369332"/>
          </a:xfrm>
          <a:prstGeom prst="rect">
            <a:avLst/>
          </a:prstGeom>
          <a:solidFill>
            <a:schemeClr val="bg1"/>
          </a:solidFill>
        </p:spPr>
        <p:txBody>
          <a:bodyPr wrap="square" rtlCol="0">
            <a:spAutoFit/>
          </a:bodyPr>
          <a:lstStyle/>
          <a:p>
            <a:r>
              <a:rPr lang="en-US" dirty="0">
                <a:cs typeface="Franklin Gothic Medium"/>
              </a:rPr>
              <a:t>Boots et al. 2004. </a:t>
            </a:r>
            <a:r>
              <a:rPr lang="en-US" i="1" dirty="0">
                <a:cs typeface="Franklin Gothic Medium"/>
              </a:rPr>
              <a:t>Science.</a:t>
            </a:r>
          </a:p>
        </p:txBody>
      </p:sp>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3"/>
          <a:stretch>
            <a:fillRect/>
          </a:stretch>
        </p:blipFill>
        <p:spPr>
          <a:xfrm>
            <a:off x="7474225" y="75598"/>
            <a:ext cx="4601263" cy="3384699"/>
          </a:xfrm>
          <a:prstGeom prst="rect">
            <a:avLst/>
          </a:prstGeom>
        </p:spPr>
      </p:pic>
      <p:sp>
        <p:nvSpPr>
          <p:cNvPr id="17" name="TextBox 16">
            <a:extLst>
              <a:ext uri="{FF2B5EF4-FFF2-40B4-BE49-F238E27FC236}">
                <a16:creationId xmlns:a16="http://schemas.microsoft.com/office/drawing/2014/main" id="{E9ACCA0C-AC3A-1700-1165-A311ABBFFF86}"/>
              </a:ext>
            </a:extLst>
          </p:cNvPr>
          <p:cNvSpPr txBox="1"/>
          <p:nvPr/>
        </p:nvSpPr>
        <p:spPr>
          <a:xfrm>
            <a:off x="-433417" y="2141312"/>
            <a:ext cx="6337103" cy="1631216"/>
          </a:xfrm>
          <a:prstGeom prst="rect">
            <a:avLst/>
          </a:prstGeom>
          <a:noFill/>
        </p:spPr>
        <p:txBody>
          <a:bodyPr wrap="square">
            <a:spAutoFit/>
          </a:bodyPr>
          <a:lstStyle/>
          <a:p>
            <a:pPr algn="ctr"/>
            <a:r>
              <a:rPr lang="en-US" sz="2500" dirty="0">
                <a:latin typeface="+mn-lt"/>
              </a:rPr>
              <a:t>High and low virulence are </a:t>
            </a:r>
            <a:r>
              <a:rPr lang="en-US" sz="2500" b="1" dirty="0">
                <a:solidFill>
                  <a:srgbClr val="C00000"/>
                </a:solidFill>
                <a:latin typeface="+mn-lt"/>
              </a:rPr>
              <a:t>both stable evolutionary outcomes</a:t>
            </a:r>
            <a:r>
              <a:rPr lang="en-US" sz="2500" dirty="0">
                <a:latin typeface="+mn-lt"/>
              </a:rPr>
              <a:t> when pathogens generate acquired immunity in spatially structured populations.</a:t>
            </a:r>
          </a:p>
        </p:txBody>
      </p:sp>
      <p:sp>
        <p:nvSpPr>
          <p:cNvPr id="3" name="TextBox 2">
            <a:extLst>
              <a:ext uri="{FF2B5EF4-FFF2-40B4-BE49-F238E27FC236}">
                <a16:creationId xmlns:a16="http://schemas.microsoft.com/office/drawing/2014/main" id="{39322F4C-C51F-C15B-E3C4-D53DF5B9C433}"/>
              </a:ext>
            </a:extLst>
          </p:cNvPr>
          <p:cNvSpPr txBox="1"/>
          <p:nvPr/>
        </p:nvSpPr>
        <p:spPr>
          <a:xfrm>
            <a:off x="8302487" y="0"/>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spTree>
    <p:extLst>
      <p:ext uri="{BB962C8B-B14F-4D97-AF65-F5344CB8AC3E}">
        <p14:creationId xmlns:p14="http://schemas.microsoft.com/office/powerpoint/2010/main" val="1937018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BA90CB5-01C5-72DC-0E94-03532354AAC1}"/>
              </a:ext>
            </a:extLst>
          </p:cNvPr>
          <p:cNvSpPr>
            <a:spLocks noGrp="1"/>
          </p:cNvSpPr>
          <p:nvPr>
            <p:ph type="title"/>
          </p:nvPr>
        </p:nvSpPr>
        <p:spPr>
          <a:xfrm>
            <a:off x="1640511" y="257951"/>
            <a:ext cx="5833714" cy="653674"/>
          </a:xfrm>
        </p:spPr>
        <p:txBody>
          <a:bodyPr>
            <a:normAutofit fontScale="90000"/>
          </a:bodyPr>
          <a:lstStyle/>
          <a:p>
            <a:pPr algn="ctr"/>
            <a:r>
              <a:rPr lang="en-US" sz="2800" b="1" dirty="0">
                <a:solidFill>
                  <a:srgbClr val="C00000"/>
                </a:solidFill>
                <a:latin typeface="+mn-lt"/>
              </a:rPr>
              <a:t>Spatial structuring</a:t>
            </a:r>
            <a:r>
              <a:rPr lang="en-US" sz="2800" dirty="0">
                <a:latin typeface="+mn-lt"/>
              </a:rPr>
              <a:t> generally favors </a:t>
            </a:r>
            <a:r>
              <a:rPr lang="en-US" sz="2800" b="1" dirty="0">
                <a:solidFill>
                  <a:srgbClr val="C00000"/>
                </a:solidFill>
                <a:latin typeface="+mn-lt"/>
              </a:rPr>
              <a:t>reduced pathogen virulence</a:t>
            </a:r>
            <a:r>
              <a:rPr lang="en-US" sz="2800" dirty="0">
                <a:latin typeface="+mn-lt"/>
              </a:rPr>
              <a:t>. </a:t>
            </a:r>
          </a:p>
        </p:txBody>
      </p:sp>
      <p:pic>
        <p:nvPicPr>
          <p:cNvPr id="8" name="Picture 7" descr="Diagram&#10;&#10;Description automatically generated">
            <a:extLst>
              <a:ext uri="{FF2B5EF4-FFF2-40B4-BE49-F238E27FC236}">
                <a16:creationId xmlns:a16="http://schemas.microsoft.com/office/drawing/2014/main" id="{893CB625-A10D-8F33-D243-DD5A5AEFFA86}"/>
              </a:ext>
            </a:extLst>
          </p:cNvPr>
          <p:cNvPicPr>
            <a:picLocks noChangeAspect="1"/>
          </p:cNvPicPr>
          <p:nvPr/>
        </p:nvPicPr>
        <p:blipFill>
          <a:blip r:embed="rId2"/>
          <a:stretch>
            <a:fillRect/>
          </a:stretch>
        </p:blipFill>
        <p:spPr>
          <a:xfrm>
            <a:off x="405771" y="3694833"/>
            <a:ext cx="4301922" cy="2825269"/>
          </a:xfrm>
          <a:prstGeom prst="rect">
            <a:avLst/>
          </a:prstGeom>
        </p:spPr>
      </p:pic>
      <p:sp>
        <p:nvSpPr>
          <p:cNvPr id="10" name="TextBox 9">
            <a:extLst>
              <a:ext uri="{FF2B5EF4-FFF2-40B4-BE49-F238E27FC236}">
                <a16:creationId xmlns:a16="http://schemas.microsoft.com/office/drawing/2014/main" id="{715C3735-2AB1-FD01-0E30-3B2357A93864}"/>
              </a:ext>
            </a:extLst>
          </p:cNvPr>
          <p:cNvSpPr txBox="1"/>
          <p:nvPr/>
        </p:nvSpPr>
        <p:spPr>
          <a:xfrm>
            <a:off x="0" y="6488668"/>
            <a:ext cx="2735135" cy="369332"/>
          </a:xfrm>
          <a:prstGeom prst="rect">
            <a:avLst/>
          </a:prstGeom>
          <a:solidFill>
            <a:schemeClr val="bg1"/>
          </a:solidFill>
        </p:spPr>
        <p:txBody>
          <a:bodyPr wrap="square" rtlCol="0">
            <a:spAutoFit/>
          </a:bodyPr>
          <a:lstStyle/>
          <a:p>
            <a:r>
              <a:rPr lang="en-US" dirty="0">
                <a:cs typeface="Franklin Gothic Medium"/>
              </a:rPr>
              <a:t>Boots et al. 2004. </a:t>
            </a:r>
            <a:r>
              <a:rPr lang="en-US" i="1" dirty="0">
                <a:cs typeface="Franklin Gothic Medium"/>
              </a:rPr>
              <a:t>Science.</a:t>
            </a:r>
          </a:p>
        </p:txBody>
      </p:sp>
      <p:pic>
        <p:nvPicPr>
          <p:cNvPr id="12" name="Picture 11" descr="Qr code&#10;&#10;Description automatically generated">
            <a:extLst>
              <a:ext uri="{FF2B5EF4-FFF2-40B4-BE49-F238E27FC236}">
                <a16:creationId xmlns:a16="http://schemas.microsoft.com/office/drawing/2014/main" id="{B1F6C626-2E68-6DDD-00C0-FC62A610DCBF}"/>
              </a:ext>
            </a:extLst>
          </p:cNvPr>
          <p:cNvPicPr>
            <a:picLocks noChangeAspect="1"/>
          </p:cNvPicPr>
          <p:nvPr/>
        </p:nvPicPr>
        <p:blipFill rotWithShape="1">
          <a:blip r:embed="rId3"/>
          <a:srcRect t="3956" b="1"/>
          <a:stretch/>
        </p:blipFill>
        <p:spPr>
          <a:xfrm>
            <a:off x="8763729" y="4571787"/>
            <a:ext cx="2060703" cy="2011104"/>
          </a:xfrm>
          <a:prstGeom prst="rect">
            <a:avLst/>
          </a:prstGeom>
        </p:spPr>
      </p:pic>
      <p:pic>
        <p:nvPicPr>
          <p:cNvPr id="15" name="Picture 14" descr="Chart, scatter chart&#10;&#10;Description automatically generated">
            <a:extLst>
              <a:ext uri="{FF2B5EF4-FFF2-40B4-BE49-F238E27FC236}">
                <a16:creationId xmlns:a16="http://schemas.microsoft.com/office/drawing/2014/main" id="{E2EA55DC-F540-7633-532F-EDDF41A30DD5}"/>
              </a:ext>
            </a:extLst>
          </p:cNvPr>
          <p:cNvPicPr>
            <a:picLocks noChangeAspect="1"/>
          </p:cNvPicPr>
          <p:nvPr/>
        </p:nvPicPr>
        <p:blipFill>
          <a:blip r:embed="rId4"/>
          <a:stretch>
            <a:fillRect/>
          </a:stretch>
        </p:blipFill>
        <p:spPr>
          <a:xfrm>
            <a:off x="7474225" y="75598"/>
            <a:ext cx="4601263" cy="3384699"/>
          </a:xfrm>
          <a:prstGeom prst="rect">
            <a:avLst/>
          </a:prstGeom>
        </p:spPr>
      </p:pic>
      <p:sp>
        <p:nvSpPr>
          <p:cNvPr id="17" name="TextBox 16">
            <a:extLst>
              <a:ext uri="{FF2B5EF4-FFF2-40B4-BE49-F238E27FC236}">
                <a16:creationId xmlns:a16="http://schemas.microsoft.com/office/drawing/2014/main" id="{E9ACCA0C-AC3A-1700-1165-A311ABBFFF86}"/>
              </a:ext>
            </a:extLst>
          </p:cNvPr>
          <p:cNvSpPr txBox="1"/>
          <p:nvPr/>
        </p:nvSpPr>
        <p:spPr>
          <a:xfrm>
            <a:off x="-433417" y="2141312"/>
            <a:ext cx="6337103" cy="1631216"/>
          </a:xfrm>
          <a:prstGeom prst="rect">
            <a:avLst/>
          </a:prstGeom>
          <a:noFill/>
        </p:spPr>
        <p:txBody>
          <a:bodyPr wrap="square">
            <a:spAutoFit/>
          </a:bodyPr>
          <a:lstStyle/>
          <a:p>
            <a:pPr algn="ctr"/>
            <a:r>
              <a:rPr lang="en-US" sz="2500" dirty="0">
                <a:latin typeface="+mn-lt"/>
              </a:rPr>
              <a:t>High and low virulence are </a:t>
            </a:r>
            <a:r>
              <a:rPr lang="en-US" sz="2500" b="1" dirty="0">
                <a:solidFill>
                  <a:srgbClr val="C00000"/>
                </a:solidFill>
                <a:latin typeface="+mn-lt"/>
              </a:rPr>
              <a:t>both stable evolutionary outcomes</a:t>
            </a:r>
            <a:r>
              <a:rPr lang="en-US" sz="2500" dirty="0">
                <a:latin typeface="+mn-lt"/>
              </a:rPr>
              <a:t> when pathogens generate acquired immunity in spatially structured populations.</a:t>
            </a:r>
          </a:p>
        </p:txBody>
      </p:sp>
      <p:pic>
        <p:nvPicPr>
          <p:cNvPr id="22" name="Picture 21" descr="A picture containing text, screenshot&#10;&#10;Description automatically generated">
            <a:extLst>
              <a:ext uri="{FF2B5EF4-FFF2-40B4-BE49-F238E27FC236}">
                <a16:creationId xmlns:a16="http://schemas.microsoft.com/office/drawing/2014/main" id="{8C3A7A9C-4125-A3C0-35D8-512250E954D4}"/>
              </a:ext>
            </a:extLst>
          </p:cNvPr>
          <p:cNvPicPr>
            <a:picLocks noChangeAspect="1"/>
          </p:cNvPicPr>
          <p:nvPr/>
        </p:nvPicPr>
        <p:blipFill>
          <a:blip r:embed="rId5"/>
          <a:stretch>
            <a:fillRect/>
          </a:stretch>
        </p:blipFill>
        <p:spPr>
          <a:xfrm>
            <a:off x="6680251" y="4527128"/>
            <a:ext cx="2072921" cy="2072921"/>
          </a:xfrm>
          <a:prstGeom prst="rect">
            <a:avLst/>
          </a:prstGeom>
        </p:spPr>
      </p:pic>
      <p:sp>
        <p:nvSpPr>
          <p:cNvPr id="23" name="TextBox 22">
            <a:extLst>
              <a:ext uri="{FF2B5EF4-FFF2-40B4-BE49-F238E27FC236}">
                <a16:creationId xmlns:a16="http://schemas.microsoft.com/office/drawing/2014/main" id="{BB174435-65DC-6441-6BB8-B19256577F92}"/>
              </a:ext>
            </a:extLst>
          </p:cNvPr>
          <p:cNvSpPr txBox="1"/>
          <p:nvPr/>
        </p:nvSpPr>
        <p:spPr>
          <a:xfrm>
            <a:off x="4936343" y="3772528"/>
            <a:ext cx="7301947" cy="861774"/>
          </a:xfrm>
          <a:prstGeom prst="rect">
            <a:avLst/>
          </a:prstGeom>
          <a:noFill/>
        </p:spPr>
        <p:txBody>
          <a:bodyPr wrap="square">
            <a:spAutoFit/>
          </a:bodyPr>
          <a:lstStyle/>
          <a:p>
            <a:pPr algn="ctr"/>
            <a:r>
              <a:rPr lang="en-US" sz="2500" dirty="0">
                <a:latin typeface="+mn-lt"/>
              </a:rPr>
              <a:t>Here, </a:t>
            </a:r>
            <a:r>
              <a:rPr lang="en-US" sz="2500" b="1" dirty="0">
                <a:solidFill>
                  <a:srgbClr val="C00000"/>
                </a:solidFill>
                <a:latin typeface="+mn-lt"/>
              </a:rPr>
              <a:t>low virulence is favored in dense environments</a:t>
            </a:r>
            <a:r>
              <a:rPr lang="en-US" sz="2500" dirty="0">
                <a:latin typeface="+mn-lt"/>
              </a:rPr>
              <a:t> and </a:t>
            </a:r>
            <a:r>
              <a:rPr lang="en-US" sz="2500" b="1" dirty="0">
                <a:solidFill>
                  <a:srgbClr val="C00000"/>
                </a:solidFill>
                <a:latin typeface="+mn-lt"/>
              </a:rPr>
              <a:t>high virulence in sparse environments</a:t>
            </a:r>
            <a:r>
              <a:rPr lang="en-US" sz="2500" dirty="0">
                <a:latin typeface="+mn-lt"/>
              </a:rPr>
              <a:t>.</a:t>
            </a:r>
            <a:endParaRPr lang="en-US" sz="2500" dirty="0"/>
          </a:p>
        </p:txBody>
      </p:sp>
      <p:sp>
        <p:nvSpPr>
          <p:cNvPr id="2" name="TextBox 1">
            <a:extLst>
              <a:ext uri="{FF2B5EF4-FFF2-40B4-BE49-F238E27FC236}">
                <a16:creationId xmlns:a16="http://schemas.microsoft.com/office/drawing/2014/main" id="{EC9E40F1-CCD3-5C58-E5D1-D6D683763718}"/>
              </a:ext>
            </a:extLst>
          </p:cNvPr>
          <p:cNvSpPr txBox="1"/>
          <p:nvPr/>
        </p:nvSpPr>
        <p:spPr>
          <a:xfrm>
            <a:off x="8302487" y="0"/>
            <a:ext cx="3889513" cy="369332"/>
          </a:xfrm>
          <a:prstGeom prst="rect">
            <a:avLst/>
          </a:prstGeom>
          <a:solidFill>
            <a:schemeClr val="bg1"/>
          </a:solidFill>
        </p:spPr>
        <p:txBody>
          <a:bodyPr wrap="square" rtlCol="0">
            <a:spAutoFit/>
          </a:bodyPr>
          <a:lstStyle/>
          <a:p>
            <a:r>
              <a:rPr lang="en-US" dirty="0">
                <a:cs typeface="Franklin Gothic Medium"/>
              </a:rPr>
              <a:t>Boots and Sasaki. 1999. </a:t>
            </a:r>
            <a:r>
              <a:rPr lang="en-US" i="1" dirty="0">
                <a:cs typeface="Franklin Gothic Medium"/>
              </a:rPr>
              <a:t>Proc Roy Soc B.</a:t>
            </a:r>
          </a:p>
        </p:txBody>
      </p:sp>
    </p:spTree>
    <p:extLst>
      <p:ext uri="{BB962C8B-B14F-4D97-AF65-F5344CB8AC3E}">
        <p14:creationId xmlns:p14="http://schemas.microsoft.com/office/powerpoint/2010/main" val="3087354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94C0EE73-B835-8BE9-5379-074F2FD1D307}"/>
              </a:ext>
            </a:extLst>
          </p:cNvPr>
          <p:cNvPicPr>
            <a:picLocks noGrp="1" noChangeAspect="1"/>
          </p:cNvPicPr>
          <p:nvPr>
            <p:ph idx="1"/>
          </p:nvPr>
        </p:nvPicPr>
        <p:blipFill>
          <a:blip r:embed="rId2"/>
          <a:stretch>
            <a:fillRect/>
          </a:stretch>
        </p:blipFill>
        <p:spPr>
          <a:xfrm>
            <a:off x="2302751" y="1463180"/>
            <a:ext cx="5600987" cy="5227588"/>
          </a:xfrm>
        </p:spPr>
      </p:pic>
      <p:pic>
        <p:nvPicPr>
          <p:cNvPr id="7" name="Picture 6" descr="Diagram, schematic&#10;&#10;Description automatically generated">
            <a:extLst>
              <a:ext uri="{FF2B5EF4-FFF2-40B4-BE49-F238E27FC236}">
                <a16:creationId xmlns:a16="http://schemas.microsoft.com/office/drawing/2014/main" id="{7A6B1F37-CBF4-62C0-ABBD-5FC6AC3BF7F6}"/>
              </a:ext>
            </a:extLst>
          </p:cNvPr>
          <p:cNvPicPr>
            <a:picLocks noChangeAspect="1"/>
          </p:cNvPicPr>
          <p:nvPr/>
        </p:nvPicPr>
        <p:blipFill>
          <a:blip r:embed="rId3"/>
          <a:stretch>
            <a:fillRect/>
          </a:stretch>
        </p:blipFill>
        <p:spPr>
          <a:xfrm>
            <a:off x="8746435" y="876054"/>
            <a:ext cx="3327776" cy="2484740"/>
          </a:xfrm>
          <a:prstGeom prst="rect">
            <a:avLst/>
          </a:prstGeom>
        </p:spPr>
      </p:pic>
      <p:sp>
        <p:nvSpPr>
          <p:cNvPr id="8" name="Title 1">
            <a:extLst>
              <a:ext uri="{FF2B5EF4-FFF2-40B4-BE49-F238E27FC236}">
                <a16:creationId xmlns:a16="http://schemas.microsoft.com/office/drawing/2014/main" id="{3959015B-14FA-C459-D695-3E171A617EE2}"/>
              </a:ext>
            </a:extLst>
          </p:cNvPr>
          <p:cNvSpPr txBox="1">
            <a:spLocks/>
          </p:cNvSpPr>
          <p:nvPr/>
        </p:nvSpPr>
        <p:spPr>
          <a:xfrm>
            <a:off x="1656521" y="-88236"/>
            <a:ext cx="9133506"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C00000"/>
                </a:solidFill>
                <a:latin typeface="+mn-lt"/>
              </a:rPr>
              <a:t>Imperfect vaccines </a:t>
            </a:r>
            <a:r>
              <a:rPr lang="en-US" sz="2800" dirty="0">
                <a:latin typeface="+mn-lt"/>
              </a:rPr>
              <a:t>can also support the evolution of virulence, depending on the </a:t>
            </a:r>
            <a:r>
              <a:rPr lang="en-US" sz="2800" dirty="0" err="1">
                <a:latin typeface="+mn-lt"/>
              </a:rPr>
              <a:t>lifestage</a:t>
            </a:r>
            <a:r>
              <a:rPr lang="en-US" sz="2800" dirty="0">
                <a:latin typeface="+mn-lt"/>
              </a:rPr>
              <a:t> of the pathogen that is targeted.</a:t>
            </a:r>
          </a:p>
        </p:txBody>
      </p:sp>
      <p:sp>
        <p:nvSpPr>
          <p:cNvPr id="9" name="TextBox 8">
            <a:extLst>
              <a:ext uri="{FF2B5EF4-FFF2-40B4-BE49-F238E27FC236}">
                <a16:creationId xmlns:a16="http://schemas.microsoft.com/office/drawing/2014/main" id="{FD9DE16D-6483-4145-5E86-2DF3D50D2D78}"/>
              </a:ext>
            </a:extLst>
          </p:cNvPr>
          <p:cNvSpPr txBox="1"/>
          <p:nvPr/>
        </p:nvSpPr>
        <p:spPr>
          <a:xfrm>
            <a:off x="0" y="6488668"/>
            <a:ext cx="3313043" cy="369332"/>
          </a:xfrm>
          <a:prstGeom prst="rect">
            <a:avLst/>
          </a:prstGeom>
          <a:solidFill>
            <a:schemeClr val="bg1"/>
          </a:solidFill>
        </p:spPr>
        <p:txBody>
          <a:bodyPr wrap="square" rtlCol="0">
            <a:spAutoFit/>
          </a:bodyPr>
          <a:lstStyle/>
          <a:p>
            <a:r>
              <a:rPr lang="en-US" dirty="0" err="1">
                <a:cs typeface="Franklin Gothic Medium"/>
              </a:rPr>
              <a:t>Gandon</a:t>
            </a:r>
            <a:r>
              <a:rPr lang="en-US" dirty="0">
                <a:cs typeface="Franklin Gothic Medium"/>
              </a:rPr>
              <a:t> et al. 2001. </a:t>
            </a:r>
            <a:r>
              <a:rPr lang="en-US" i="1" dirty="0">
                <a:cs typeface="Franklin Gothic Medium"/>
              </a:rPr>
              <a:t>Nature.</a:t>
            </a:r>
          </a:p>
        </p:txBody>
      </p:sp>
      <p:pic>
        <p:nvPicPr>
          <p:cNvPr id="12" name="Picture 2">
            <a:extLst>
              <a:ext uri="{FF2B5EF4-FFF2-40B4-BE49-F238E27FC236}">
                <a16:creationId xmlns:a16="http://schemas.microsoft.com/office/drawing/2014/main" id="{20DDF071-F326-50E0-6380-5141D8B4D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223" y="3324712"/>
            <a:ext cx="3428312" cy="342831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73055DE-ECFD-ED9F-4D3F-586653BA4E2E}"/>
              </a:ext>
            </a:extLst>
          </p:cNvPr>
          <p:cNvSpPr txBox="1"/>
          <p:nvPr/>
        </p:nvSpPr>
        <p:spPr>
          <a:xfrm>
            <a:off x="9067179" y="2058092"/>
            <a:ext cx="2199927" cy="369332"/>
          </a:xfrm>
          <a:prstGeom prst="rect">
            <a:avLst/>
          </a:prstGeom>
          <a:solidFill>
            <a:schemeClr val="bg1"/>
          </a:solidFill>
        </p:spPr>
        <p:txBody>
          <a:bodyPr wrap="square" rtlCol="0">
            <a:spAutoFit/>
          </a:bodyPr>
          <a:lstStyle/>
          <a:p>
            <a:r>
              <a:rPr lang="en-US" dirty="0">
                <a:cs typeface="Franklin Gothic Medium"/>
              </a:rPr>
              <a:t>Malaria vaccines</a:t>
            </a:r>
            <a:endParaRPr lang="en-US" i="1" dirty="0">
              <a:cs typeface="Franklin Gothic Medium"/>
            </a:endParaRPr>
          </a:p>
        </p:txBody>
      </p:sp>
      <p:sp>
        <p:nvSpPr>
          <p:cNvPr id="14" name="TextBox 13">
            <a:extLst>
              <a:ext uri="{FF2B5EF4-FFF2-40B4-BE49-F238E27FC236}">
                <a16:creationId xmlns:a16="http://schemas.microsoft.com/office/drawing/2014/main" id="{86AB44FC-2B52-86E0-BD7C-91444C1A4BBB}"/>
              </a:ext>
            </a:extLst>
          </p:cNvPr>
          <p:cNvSpPr txBox="1"/>
          <p:nvPr/>
        </p:nvSpPr>
        <p:spPr>
          <a:xfrm>
            <a:off x="10300679" y="4213152"/>
            <a:ext cx="1891321" cy="646331"/>
          </a:xfrm>
          <a:prstGeom prst="rect">
            <a:avLst/>
          </a:prstGeom>
          <a:solidFill>
            <a:schemeClr val="bg1"/>
          </a:solidFill>
        </p:spPr>
        <p:txBody>
          <a:bodyPr wrap="square" rtlCol="0">
            <a:spAutoFit/>
          </a:bodyPr>
          <a:lstStyle/>
          <a:p>
            <a:pPr algn="ctr"/>
            <a:r>
              <a:rPr lang="en-US" b="1" dirty="0">
                <a:solidFill>
                  <a:schemeClr val="accent1"/>
                </a:solidFill>
                <a:cs typeface="Franklin Gothic Medium"/>
              </a:rPr>
              <a:t>infection blocking</a:t>
            </a:r>
            <a:r>
              <a:rPr lang="en-US" b="1" i="1" dirty="0">
                <a:solidFill>
                  <a:schemeClr val="accent1"/>
                </a:solidFill>
                <a:cs typeface="Franklin Gothic Medium"/>
              </a:rPr>
              <a:t> </a:t>
            </a:r>
            <a:r>
              <a:rPr lang="en-US" b="1" dirty="0">
                <a:solidFill>
                  <a:schemeClr val="accent1"/>
                </a:solidFill>
                <a:cs typeface="Franklin Gothic Medium"/>
              </a:rPr>
              <a:t>vaccines</a:t>
            </a:r>
          </a:p>
        </p:txBody>
      </p:sp>
      <p:sp>
        <p:nvSpPr>
          <p:cNvPr id="15" name="TextBox 14">
            <a:extLst>
              <a:ext uri="{FF2B5EF4-FFF2-40B4-BE49-F238E27FC236}">
                <a16:creationId xmlns:a16="http://schemas.microsoft.com/office/drawing/2014/main" id="{C6E5EABB-E0D7-E3C1-2D7E-D137E887F2E3}"/>
              </a:ext>
            </a:extLst>
          </p:cNvPr>
          <p:cNvSpPr txBox="1"/>
          <p:nvPr/>
        </p:nvSpPr>
        <p:spPr>
          <a:xfrm>
            <a:off x="9355018" y="6165502"/>
            <a:ext cx="1891321" cy="646331"/>
          </a:xfrm>
          <a:prstGeom prst="rect">
            <a:avLst/>
          </a:prstGeom>
          <a:solidFill>
            <a:schemeClr val="bg1"/>
          </a:solidFill>
        </p:spPr>
        <p:txBody>
          <a:bodyPr wrap="square" rtlCol="0">
            <a:spAutoFit/>
          </a:bodyPr>
          <a:lstStyle/>
          <a:p>
            <a:pPr algn="ctr"/>
            <a:r>
              <a:rPr lang="en-US" b="1" dirty="0">
                <a:solidFill>
                  <a:srgbClr val="FF0000"/>
                </a:solidFill>
                <a:cs typeface="Franklin Gothic Medium"/>
              </a:rPr>
              <a:t>anti-growth rate vaccines</a:t>
            </a:r>
            <a:endParaRPr lang="en-US" b="1" i="1" dirty="0">
              <a:solidFill>
                <a:srgbClr val="FF0000"/>
              </a:solidFill>
              <a:cs typeface="Franklin Gothic Medium"/>
            </a:endParaRPr>
          </a:p>
        </p:txBody>
      </p:sp>
      <p:sp>
        <p:nvSpPr>
          <p:cNvPr id="16" name="TextBox 15">
            <a:extLst>
              <a:ext uri="{FF2B5EF4-FFF2-40B4-BE49-F238E27FC236}">
                <a16:creationId xmlns:a16="http://schemas.microsoft.com/office/drawing/2014/main" id="{F2AA13D8-A3FA-ED67-7016-AEF7453F4C6E}"/>
              </a:ext>
            </a:extLst>
          </p:cNvPr>
          <p:cNvSpPr txBox="1"/>
          <p:nvPr/>
        </p:nvSpPr>
        <p:spPr>
          <a:xfrm>
            <a:off x="8203504" y="4213152"/>
            <a:ext cx="2097175" cy="646331"/>
          </a:xfrm>
          <a:prstGeom prst="rect">
            <a:avLst/>
          </a:prstGeom>
          <a:solidFill>
            <a:schemeClr val="bg1"/>
          </a:solidFill>
        </p:spPr>
        <p:txBody>
          <a:bodyPr wrap="square" rtlCol="0">
            <a:spAutoFit/>
          </a:bodyPr>
          <a:lstStyle/>
          <a:p>
            <a:pPr algn="ctr"/>
            <a:r>
              <a:rPr lang="en-US" b="1" dirty="0">
                <a:solidFill>
                  <a:schemeClr val="accent6">
                    <a:lumMod val="75000"/>
                  </a:schemeClr>
                </a:solidFill>
                <a:cs typeface="Franklin Gothic Medium"/>
              </a:rPr>
              <a:t>transmission-blocking vaccines</a:t>
            </a:r>
            <a:endParaRPr lang="en-US" b="1" i="1" dirty="0">
              <a:solidFill>
                <a:schemeClr val="accent6">
                  <a:lumMod val="75000"/>
                </a:schemeClr>
              </a:solidFill>
              <a:cs typeface="Franklin Gothic Medium"/>
            </a:endParaRPr>
          </a:p>
        </p:txBody>
      </p:sp>
      <p:sp>
        <p:nvSpPr>
          <p:cNvPr id="17" name="Rectangle 16">
            <a:extLst>
              <a:ext uri="{FF2B5EF4-FFF2-40B4-BE49-F238E27FC236}">
                <a16:creationId xmlns:a16="http://schemas.microsoft.com/office/drawing/2014/main" id="{EBA3FBFE-336B-8435-711A-F02DEEC41FE7}"/>
              </a:ext>
            </a:extLst>
          </p:cNvPr>
          <p:cNvSpPr/>
          <p:nvPr/>
        </p:nvSpPr>
        <p:spPr>
          <a:xfrm>
            <a:off x="2302751" y="1306267"/>
            <a:ext cx="597562" cy="668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35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2415209"/>
            <a:ext cx="12039177" cy="4442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873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34999-165A-E84A-EE1E-47E37DE2F0AC}"/>
              </a:ext>
            </a:extLst>
          </p:cNvPr>
          <p:cNvSpPr>
            <a:spLocks noGrp="1"/>
          </p:cNvSpPr>
          <p:nvPr>
            <p:ph type="title"/>
          </p:nvPr>
        </p:nvSpPr>
        <p:spPr>
          <a:xfrm>
            <a:off x="230221" y="494446"/>
            <a:ext cx="11731557" cy="687804"/>
          </a:xfrm>
        </p:spPr>
        <p:txBody>
          <a:bodyPr>
            <a:noAutofit/>
          </a:bodyPr>
          <a:lstStyle/>
          <a:p>
            <a:pPr algn="ctr"/>
            <a:r>
              <a:rPr lang="en-US" sz="2800" dirty="0">
                <a:latin typeface="+mn-lt"/>
              </a:rPr>
              <a:t>Is this ecology or evolution? </a:t>
            </a:r>
            <a:br>
              <a:rPr lang="en-US" sz="2800" dirty="0">
                <a:latin typeface="+mn-lt"/>
              </a:rPr>
            </a:br>
            <a:endParaRPr lang="en-US" sz="2800" dirty="0">
              <a:latin typeface="+mn-lt"/>
            </a:endParaRPr>
          </a:p>
        </p:txBody>
      </p:sp>
    </p:spTree>
    <p:extLst>
      <p:ext uri="{BB962C8B-B14F-4D97-AF65-F5344CB8AC3E}">
        <p14:creationId xmlns:p14="http://schemas.microsoft.com/office/powerpoint/2010/main" val="2538062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34999-165A-E84A-EE1E-47E37DE2F0AC}"/>
              </a:ext>
            </a:extLst>
          </p:cNvPr>
          <p:cNvSpPr>
            <a:spLocks noGrp="1"/>
          </p:cNvSpPr>
          <p:nvPr>
            <p:ph type="title"/>
          </p:nvPr>
        </p:nvSpPr>
        <p:spPr>
          <a:xfrm>
            <a:off x="230221" y="494446"/>
            <a:ext cx="11731557" cy="687804"/>
          </a:xfrm>
        </p:spPr>
        <p:txBody>
          <a:bodyPr>
            <a:noAutofit/>
          </a:bodyPr>
          <a:lstStyle/>
          <a:p>
            <a:pPr algn="ctr"/>
            <a:r>
              <a:rPr lang="en-US" sz="2800" dirty="0">
                <a:latin typeface="+mn-lt"/>
              </a:rPr>
              <a:t>Is this ecology or evolution? </a:t>
            </a:r>
            <a:br>
              <a:rPr lang="en-US" sz="2800" dirty="0">
                <a:latin typeface="+mn-lt"/>
              </a:rPr>
            </a:br>
            <a:endParaRPr lang="en-US" sz="2800" dirty="0">
              <a:latin typeface="+mn-lt"/>
            </a:endParaRPr>
          </a:p>
        </p:txBody>
      </p:sp>
      <p:sp>
        <p:nvSpPr>
          <p:cNvPr id="36" name="TextBox 35">
            <a:extLst>
              <a:ext uri="{FF2B5EF4-FFF2-40B4-BE49-F238E27FC236}">
                <a16:creationId xmlns:a16="http://schemas.microsoft.com/office/drawing/2014/main" id="{206F5084-0D29-5B73-5892-E11A94252EA2}"/>
              </a:ext>
            </a:extLst>
          </p:cNvPr>
          <p:cNvSpPr txBox="1"/>
          <p:nvPr/>
        </p:nvSpPr>
        <p:spPr>
          <a:xfrm>
            <a:off x="9369841" y="6488668"/>
            <a:ext cx="2822159" cy="369332"/>
          </a:xfrm>
          <a:prstGeom prst="rect">
            <a:avLst/>
          </a:prstGeom>
          <a:noFill/>
        </p:spPr>
        <p:txBody>
          <a:bodyPr wrap="square" rtlCol="0">
            <a:spAutoFit/>
          </a:bodyPr>
          <a:lstStyle/>
          <a:p>
            <a:pPr algn="r"/>
            <a:r>
              <a:rPr lang="en-US" dirty="0">
                <a:cs typeface="Franklin Gothic Medium"/>
              </a:rPr>
              <a:t>Grenfell et al. 2004. </a:t>
            </a:r>
            <a:r>
              <a:rPr lang="en-US" i="1" dirty="0">
                <a:cs typeface="Franklin Gothic Medium"/>
              </a:rPr>
              <a:t>Science.</a:t>
            </a:r>
            <a:endParaRPr lang="en-US" dirty="0">
              <a:cs typeface="Franklin Gothic Medium"/>
            </a:endParaRPr>
          </a:p>
        </p:txBody>
      </p:sp>
      <p:sp>
        <p:nvSpPr>
          <p:cNvPr id="9" name="TextBox 8">
            <a:extLst>
              <a:ext uri="{FF2B5EF4-FFF2-40B4-BE49-F238E27FC236}">
                <a16:creationId xmlns:a16="http://schemas.microsoft.com/office/drawing/2014/main" id="{27A86744-0A51-BAAC-7EDB-14F15F145987}"/>
              </a:ext>
            </a:extLst>
          </p:cNvPr>
          <p:cNvSpPr txBox="1"/>
          <p:nvPr/>
        </p:nvSpPr>
        <p:spPr>
          <a:xfrm>
            <a:off x="4338429" y="966806"/>
            <a:ext cx="3215309" cy="430887"/>
          </a:xfrm>
          <a:prstGeom prst="rect">
            <a:avLst/>
          </a:prstGeom>
          <a:noFill/>
        </p:spPr>
        <p:txBody>
          <a:bodyPr wrap="square">
            <a:spAutoFit/>
          </a:bodyPr>
          <a:lstStyle/>
          <a:p>
            <a:pPr algn="ctr"/>
            <a:r>
              <a:rPr lang="en-US" sz="2200" i="1" dirty="0" err="1">
                <a:latin typeface="+mn-lt"/>
              </a:rPr>
              <a:t>Phylodynamics</a:t>
            </a:r>
            <a:r>
              <a:rPr lang="en-US" sz="2200" dirty="0">
                <a:latin typeface="+mn-lt"/>
              </a:rPr>
              <a:t> unites both</a:t>
            </a:r>
            <a:endParaRPr lang="en-US" sz="2200" dirty="0"/>
          </a:p>
        </p:txBody>
      </p:sp>
    </p:spTree>
    <p:extLst>
      <p:ext uri="{BB962C8B-B14F-4D97-AF65-F5344CB8AC3E}">
        <p14:creationId xmlns:p14="http://schemas.microsoft.com/office/powerpoint/2010/main" val="3379940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A3833D4-4BC6-0048-1304-718ED653DF69}"/>
              </a:ext>
            </a:extLst>
          </p:cNvPr>
          <p:cNvGrpSpPr/>
          <p:nvPr/>
        </p:nvGrpSpPr>
        <p:grpSpPr>
          <a:xfrm>
            <a:off x="1949671" y="1789555"/>
            <a:ext cx="8082407" cy="5067634"/>
            <a:chOff x="-29757" y="653161"/>
            <a:chExt cx="3128520" cy="2112963"/>
          </a:xfrm>
        </p:grpSpPr>
        <p:grpSp>
          <p:nvGrpSpPr>
            <p:cNvPr id="5" name="Group 4">
              <a:extLst>
                <a:ext uri="{FF2B5EF4-FFF2-40B4-BE49-F238E27FC236}">
                  <a16:creationId xmlns:a16="http://schemas.microsoft.com/office/drawing/2014/main" id="{F0D0D1AF-941D-BB94-FCC6-2A729D89AE2C}"/>
                </a:ext>
              </a:extLst>
            </p:cNvPr>
            <p:cNvGrpSpPr/>
            <p:nvPr/>
          </p:nvGrpSpPr>
          <p:grpSpPr>
            <a:xfrm>
              <a:off x="26631" y="653161"/>
              <a:ext cx="3072132" cy="2112963"/>
              <a:chOff x="-1" y="544902"/>
              <a:chExt cx="4116300" cy="2694945"/>
            </a:xfrm>
          </p:grpSpPr>
          <p:grpSp>
            <p:nvGrpSpPr>
              <p:cNvPr id="22" name="Group 21">
                <a:extLst>
                  <a:ext uri="{FF2B5EF4-FFF2-40B4-BE49-F238E27FC236}">
                    <a16:creationId xmlns:a16="http://schemas.microsoft.com/office/drawing/2014/main" id="{757EB45B-6857-1943-56E5-CD0F266CC30C}"/>
                  </a:ext>
                </a:extLst>
              </p:cNvPr>
              <p:cNvGrpSpPr/>
              <p:nvPr/>
            </p:nvGrpSpPr>
            <p:grpSpPr>
              <a:xfrm>
                <a:off x="-1" y="544902"/>
                <a:ext cx="4116300" cy="2694945"/>
                <a:chOff x="0" y="86596"/>
                <a:chExt cx="4116648" cy="2695185"/>
              </a:xfrm>
            </p:grpSpPr>
            <p:sp>
              <p:nvSpPr>
                <p:cNvPr id="24" name="Text Box 66">
                  <a:extLst>
                    <a:ext uri="{FF2B5EF4-FFF2-40B4-BE49-F238E27FC236}">
                      <a16:creationId xmlns:a16="http://schemas.microsoft.com/office/drawing/2014/main" id="{862E02FA-B25F-0555-533A-49FC2EC6C4A2}"/>
                    </a:ext>
                  </a:extLst>
                </p:cNvPr>
                <p:cNvSpPr txBox="1"/>
                <p:nvPr/>
              </p:nvSpPr>
              <p:spPr>
                <a:xfrm>
                  <a:off x="55417" y="2393679"/>
                  <a:ext cx="1287548" cy="38810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i="1">
                      <a:effectLst/>
                      <a:latin typeface="Arial" panose="020B0604020202020204" pitchFamily="34" charset="0"/>
                      <a:ea typeface="Times New Roman" panose="02020603050405020304" pitchFamily="18" charset="0"/>
                      <a:cs typeface="Times New Roman" panose="02020603050405020304" pitchFamily="18" charset="0"/>
                    </a:rPr>
                    <a:t>measles population phylogeny</a:t>
                  </a:r>
                  <a:endParaRPr lang="en-US">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5" name="Text Box 70">
                  <a:extLst>
                    <a:ext uri="{FF2B5EF4-FFF2-40B4-BE49-F238E27FC236}">
                      <a16:creationId xmlns:a16="http://schemas.microsoft.com/office/drawing/2014/main" id="{314E09C8-1B07-15FB-B93D-92DB71369B13}"/>
                    </a:ext>
                  </a:extLst>
                </p:cNvPr>
                <p:cNvSpPr txBox="1"/>
                <p:nvPr/>
              </p:nvSpPr>
              <p:spPr>
                <a:xfrm>
                  <a:off x="1429421" y="2368499"/>
                  <a:ext cx="1343891" cy="3881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i="1" dirty="0">
                      <a:effectLst/>
                      <a:latin typeface="Arial" panose="020B0604020202020204" pitchFamily="34" charset="0"/>
                      <a:ea typeface="Times New Roman" panose="02020603050405020304" pitchFamily="18" charset="0"/>
                      <a:cs typeface="Times New Roman" panose="02020603050405020304" pitchFamily="18" charset="0"/>
                    </a:rPr>
                    <a:t>influenza A</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en-US" i="1" dirty="0">
                      <a:effectLst/>
                      <a:latin typeface="Arial" panose="020B0604020202020204" pitchFamily="34" charset="0"/>
                      <a:ea typeface="Times New Roman" panose="02020603050405020304" pitchFamily="18" charset="0"/>
                      <a:cs typeface="Times New Roman" panose="02020603050405020304" pitchFamily="18" charset="0"/>
                    </a:rPr>
                    <a:t> population phylogeny</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6" name="Text Box 71">
                  <a:extLst>
                    <a:ext uri="{FF2B5EF4-FFF2-40B4-BE49-F238E27FC236}">
                      <a16:creationId xmlns:a16="http://schemas.microsoft.com/office/drawing/2014/main" id="{CEBDF9A1-8F86-7E73-AF14-A54B86072253}"/>
                    </a:ext>
                  </a:extLst>
                </p:cNvPr>
                <p:cNvSpPr txBox="1"/>
                <p:nvPr/>
              </p:nvSpPr>
              <p:spPr>
                <a:xfrm>
                  <a:off x="2729113" y="2351612"/>
                  <a:ext cx="1343891" cy="3881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i="1" dirty="0">
                      <a:effectLst/>
                      <a:latin typeface="Arial" panose="020B0604020202020204" pitchFamily="34" charset="0"/>
                      <a:ea typeface="Times New Roman" panose="02020603050405020304" pitchFamily="18" charset="0"/>
                      <a:cs typeface="Times New Roman" panose="02020603050405020304" pitchFamily="18" charset="0"/>
                    </a:rPr>
                    <a:t>HIV population phylogeny</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7" name="Text Box 74">
                  <a:extLst>
                    <a:ext uri="{FF2B5EF4-FFF2-40B4-BE49-F238E27FC236}">
                      <a16:creationId xmlns:a16="http://schemas.microsoft.com/office/drawing/2014/main" id="{1109B813-4CAF-CF85-1C26-D2510EE9BAB7}"/>
                    </a:ext>
                  </a:extLst>
                </p:cNvPr>
                <p:cNvSpPr txBox="1"/>
                <p:nvPr/>
              </p:nvSpPr>
              <p:spPr>
                <a:xfrm>
                  <a:off x="27283" y="106776"/>
                  <a:ext cx="1343660" cy="38798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SIR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8" name="Text Box 76">
                  <a:extLst>
                    <a:ext uri="{FF2B5EF4-FFF2-40B4-BE49-F238E27FC236}">
                      <a16:creationId xmlns:a16="http://schemas.microsoft.com/office/drawing/2014/main" id="{18F5FDCC-3DCA-76AE-0BC8-B8CFAEC76232}"/>
                    </a:ext>
                  </a:extLst>
                </p:cNvPr>
                <p:cNvSpPr txBox="1"/>
                <p:nvPr/>
              </p:nvSpPr>
              <p:spPr>
                <a:xfrm>
                  <a:off x="1390328" y="86596"/>
                  <a:ext cx="1343660" cy="38798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SIRS</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9" name="Text Box 77">
                  <a:extLst>
                    <a:ext uri="{FF2B5EF4-FFF2-40B4-BE49-F238E27FC236}">
                      <a16:creationId xmlns:a16="http://schemas.microsoft.com/office/drawing/2014/main" id="{A1658EA8-E46E-C8F1-91E3-20C98C95002F}"/>
                    </a:ext>
                  </a:extLst>
                </p:cNvPr>
                <p:cNvSpPr txBox="1"/>
                <p:nvPr/>
              </p:nvSpPr>
              <p:spPr>
                <a:xfrm>
                  <a:off x="2772757" y="101320"/>
                  <a:ext cx="1343891" cy="3881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SILI</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0" name="Text Box 78">
                  <a:extLst>
                    <a:ext uri="{FF2B5EF4-FFF2-40B4-BE49-F238E27FC236}">
                      <a16:creationId xmlns:a16="http://schemas.microsoft.com/office/drawing/2014/main" id="{63BA591B-7180-632A-52AF-7CC32881EAB3}"/>
                    </a:ext>
                  </a:extLst>
                </p:cNvPr>
                <p:cNvSpPr txBox="1"/>
                <p:nvPr/>
              </p:nvSpPr>
              <p:spPr>
                <a:xfrm>
                  <a:off x="0" y="235527"/>
                  <a:ext cx="384175" cy="38798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a:effectLst/>
                      <a:latin typeface="Arial" panose="020B0604020202020204" pitchFamily="34" charset="0"/>
                      <a:ea typeface="Times New Roman" panose="02020603050405020304" pitchFamily="18" charset="0"/>
                      <a:cs typeface="Times New Roman" panose="02020603050405020304" pitchFamily="18" charset="0"/>
                    </a:rPr>
                    <a:t>A.</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1" name="Text Box 79">
                  <a:extLst>
                    <a:ext uri="{FF2B5EF4-FFF2-40B4-BE49-F238E27FC236}">
                      <a16:creationId xmlns:a16="http://schemas.microsoft.com/office/drawing/2014/main" id="{3E48D493-F5D6-FAC4-CA69-D78B3E1EAC5F}"/>
                    </a:ext>
                  </a:extLst>
                </p:cNvPr>
                <p:cNvSpPr txBox="1"/>
                <p:nvPr/>
              </p:nvSpPr>
              <p:spPr>
                <a:xfrm>
                  <a:off x="1316181" y="235527"/>
                  <a:ext cx="384331" cy="38810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a:effectLst/>
                      <a:latin typeface="Arial" panose="020B0604020202020204" pitchFamily="34" charset="0"/>
                      <a:ea typeface="Times New Roman" panose="02020603050405020304" pitchFamily="18" charset="0"/>
                      <a:cs typeface="Times New Roman" panose="02020603050405020304" pitchFamily="18" charset="0"/>
                    </a:rPr>
                    <a:t>B.</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2" name="Text Box 80">
                  <a:extLst>
                    <a:ext uri="{FF2B5EF4-FFF2-40B4-BE49-F238E27FC236}">
                      <a16:creationId xmlns:a16="http://schemas.microsoft.com/office/drawing/2014/main" id="{44E21053-6F65-865E-E575-AC1CCE292948}"/>
                    </a:ext>
                  </a:extLst>
                </p:cNvPr>
                <p:cNvSpPr txBox="1"/>
                <p:nvPr/>
              </p:nvSpPr>
              <p:spPr>
                <a:xfrm>
                  <a:off x="2660072" y="235527"/>
                  <a:ext cx="384175" cy="38798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a:effectLst/>
                      <a:latin typeface="Arial" panose="020B0604020202020204" pitchFamily="34" charset="0"/>
                      <a:ea typeface="Times New Roman" panose="02020603050405020304" pitchFamily="18" charset="0"/>
                      <a:cs typeface="Times New Roman" panose="02020603050405020304" pitchFamily="18" charset="0"/>
                    </a:rPr>
                    <a:t>C.</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D16759FD-4B37-A8C7-874E-1EABF778521D}"/>
                    </a:ext>
                  </a:extLst>
                </p:cNvPr>
                <p:cNvSpPr/>
                <p:nvPr/>
              </p:nvSpPr>
              <p:spPr>
                <a:xfrm>
                  <a:off x="2768436" y="277055"/>
                  <a:ext cx="1334770" cy="2462658"/>
                </a:xfrm>
                <a:prstGeom prst="rect">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ea typeface="Times New Roman" panose="02020603050405020304" pitchFamily="18" charset="0"/>
                      <a:cs typeface="Times New Roman" panose="02020603050405020304" pitchFamily="18" charset="0"/>
                    </a:rPr>
                    <a:t> </a:t>
                  </a:r>
                </a:p>
              </p:txBody>
            </p:sp>
            <p:sp>
              <p:nvSpPr>
                <p:cNvPr id="34" name="Rectangle 33">
                  <a:extLst>
                    <a:ext uri="{FF2B5EF4-FFF2-40B4-BE49-F238E27FC236}">
                      <a16:creationId xmlns:a16="http://schemas.microsoft.com/office/drawing/2014/main" id="{70B114A6-17A5-A4B4-0838-A5C3D0D7A7CC}"/>
                    </a:ext>
                  </a:extLst>
                </p:cNvPr>
                <p:cNvSpPr/>
                <p:nvPr/>
              </p:nvSpPr>
              <p:spPr>
                <a:xfrm>
                  <a:off x="1385336" y="277055"/>
                  <a:ext cx="1387421" cy="2462622"/>
                </a:xfrm>
                <a:prstGeom prst="rect">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ea typeface="Times New Roman" panose="02020603050405020304" pitchFamily="18" charset="0"/>
                      <a:cs typeface="Times New Roman" panose="02020603050405020304" pitchFamily="18" charset="0"/>
                    </a:rPr>
                    <a:t> </a:t>
                  </a:r>
                </a:p>
              </p:txBody>
            </p:sp>
            <p:sp>
              <p:nvSpPr>
                <p:cNvPr id="35" name="Rectangle 34">
                  <a:extLst>
                    <a:ext uri="{FF2B5EF4-FFF2-40B4-BE49-F238E27FC236}">
                      <a16:creationId xmlns:a16="http://schemas.microsoft.com/office/drawing/2014/main" id="{25357D7E-C4D4-8205-89CD-43B8EDA6E183}"/>
                    </a:ext>
                  </a:extLst>
                </p:cNvPr>
                <p:cNvSpPr/>
                <p:nvPr/>
              </p:nvSpPr>
              <p:spPr>
                <a:xfrm>
                  <a:off x="55418" y="277091"/>
                  <a:ext cx="1334769" cy="2462622"/>
                </a:xfrm>
                <a:prstGeom prst="rect">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a:effectLst/>
                      <a:ea typeface="Times New Roman" panose="02020603050405020304" pitchFamily="18" charset="0"/>
                      <a:cs typeface="Times New Roman" panose="02020603050405020304" pitchFamily="18" charset="0"/>
                    </a:rPr>
                    <a:t> </a:t>
                  </a:r>
                </a:p>
              </p:txBody>
            </p:sp>
          </p:grpSp>
          <p:grpSp>
            <p:nvGrpSpPr>
              <p:cNvPr id="10" name="Group 9">
                <a:extLst>
                  <a:ext uri="{FF2B5EF4-FFF2-40B4-BE49-F238E27FC236}">
                    <a16:creationId xmlns:a16="http://schemas.microsoft.com/office/drawing/2014/main" id="{4F98EF7A-AE44-EF4C-D8F6-3191C82B8795}"/>
                  </a:ext>
                </a:extLst>
              </p:cNvPr>
              <p:cNvGrpSpPr/>
              <p:nvPr/>
            </p:nvGrpSpPr>
            <p:grpSpPr>
              <a:xfrm>
                <a:off x="2805796" y="739745"/>
                <a:ext cx="1221693" cy="2013828"/>
                <a:chOff x="292371" y="-130841"/>
                <a:chExt cx="2930452" cy="4354609"/>
              </a:xfrm>
            </p:grpSpPr>
            <p:pic>
              <p:nvPicPr>
                <p:cNvPr id="19" name="Picture 18">
                  <a:extLst>
                    <a:ext uri="{FF2B5EF4-FFF2-40B4-BE49-F238E27FC236}">
                      <a16:creationId xmlns:a16="http://schemas.microsoft.com/office/drawing/2014/main" id="{C7162CB8-20FF-1A6D-4D98-CE0FC928728F}"/>
                    </a:ext>
                  </a:extLst>
                </p:cNvPr>
                <p:cNvPicPr>
                  <a:picLocks noChangeAspect="1"/>
                </p:cNvPicPr>
                <p:nvPr/>
              </p:nvPicPr>
              <p:blipFill rotWithShape="1">
                <a:blip r:embed="rId2"/>
                <a:srcRect l="-2" r="16" b="10307"/>
                <a:stretch/>
              </p:blipFill>
              <p:spPr>
                <a:xfrm>
                  <a:off x="365735" y="77456"/>
                  <a:ext cx="2857088" cy="4146312"/>
                </a:xfrm>
                <a:prstGeom prst="rect">
                  <a:avLst/>
                </a:prstGeom>
              </p:spPr>
            </p:pic>
            <p:sp>
              <p:nvSpPr>
                <p:cNvPr id="20" name="Rectangle 19">
                  <a:extLst>
                    <a:ext uri="{FF2B5EF4-FFF2-40B4-BE49-F238E27FC236}">
                      <a16:creationId xmlns:a16="http://schemas.microsoft.com/office/drawing/2014/main" id="{928A98BF-4B70-2DE3-4AA7-EFA3E2632862}"/>
                    </a:ext>
                  </a:extLst>
                </p:cNvPr>
                <p:cNvSpPr/>
                <p:nvPr/>
              </p:nvSpPr>
              <p:spPr>
                <a:xfrm>
                  <a:off x="292371" y="-130841"/>
                  <a:ext cx="538207" cy="524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nvGrpSpPr>
              <p:cNvPr id="11" name="Group 10">
                <a:extLst>
                  <a:ext uri="{FF2B5EF4-FFF2-40B4-BE49-F238E27FC236}">
                    <a16:creationId xmlns:a16="http://schemas.microsoft.com/office/drawing/2014/main" id="{75BD62F7-EF51-4105-D49C-AF4B84CC5748}"/>
                  </a:ext>
                </a:extLst>
              </p:cNvPr>
              <p:cNvGrpSpPr/>
              <p:nvPr/>
            </p:nvGrpSpPr>
            <p:grpSpPr>
              <a:xfrm>
                <a:off x="1425388" y="739744"/>
                <a:ext cx="1234317" cy="2038772"/>
                <a:chOff x="312394" y="3184"/>
                <a:chExt cx="1439109" cy="2150982"/>
              </a:xfrm>
            </p:grpSpPr>
            <p:grpSp>
              <p:nvGrpSpPr>
                <p:cNvPr id="15" name="Group 14">
                  <a:extLst>
                    <a:ext uri="{FF2B5EF4-FFF2-40B4-BE49-F238E27FC236}">
                      <a16:creationId xmlns:a16="http://schemas.microsoft.com/office/drawing/2014/main" id="{3D550D4D-12A9-54AD-70FE-5030795E895E}"/>
                    </a:ext>
                  </a:extLst>
                </p:cNvPr>
                <p:cNvGrpSpPr/>
                <p:nvPr/>
              </p:nvGrpSpPr>
              <p:grpSpPr>
                <a:xfrm>
                  <a:off x="312394" y="3184"/>
                  <a:ext cx="1439109" cy="2150982"/>
                  <a:chOff x="2548999" y="6138"/>
                  <a:chExt cx="2347696" cy="4148039"/>
                </a:xfrm>
              </p:grpSpPr>
              <p:pic>
                <p:nvPicPr>
                  <p:cNvPr id="17" name="Picture 16">
                    <a:extLst>
                      <a:ext uri="{FF2B5EF4-FFF2-40B4-BE49-F238E27FC236}">
                        <a16:creationId xmlns:a16="http://schemas.microsoft.com/office/drawing/2014/main" id="{D355954E-672E-B89F-381A-4002FCD9447F}"/>
                      </a:ext>
                    </a:extLst>
                  </p:cNvPr>
                  <p:cNvPicPr>
                    <a:picLocks noChangeAspect="1"/>
                  </p:cNvPicPr>
                  <p:nvPr/>
                </p:nvPicPr>
                <p:blipFill rotWithShape="1">
                  <a:blip r:embed="rId3"/>
                  <a:srcRect l="46564" t="-1" r="4" b="8126"/>
                  <a:stretch/>
                </p:blipFill>
                <p:spPr>
                  <a:xfrm>
                    <a:off x="2574762" y="262409"/>
                    <a:ext cx="2321933" cy="3891768"/>
                  </a:xfrm>
                  <a:prstGeom prst="rect">
                    <a:avLst/>
                  </a:prstGeom>
                </p:spPr>
              </p:pic>
              <p:sp>
                <p:nvSpPr>
                  <p:cNvPr id="18" name="Rectangle 17">
                    <a:extLst>
                      <a:ext uri="{FF2B5EF4-FFF2-40B4-BE49-F238E27FC236}">
                        <a16:creationId xmlns:a16="http://schemas.microsoft.com/office/drawing/2014/main" id="{5BC51929-8406-91F5-87CE-C4147533145A}"/>
                      </a:ext>
                    </a:extLst>
                  </p:cNvPr>
                  <p:cNvSpPr/>
                  <p:nvPr/>
                </p:nvSpPr>
                <p:spPr>
                  <a:xfrm>
                    <a:off x="2548999" y="6138"/>
                    <a:ext cx="191027" cy="493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
              <p:nvSpPr>
                <p:cNvPr id="16" name="Rectangle 15">
                  <a:extLst>
                    <a:ext uri="{FF2B5EF4-FFF2-40B4-BE49-F238E27FC236}">
                      <a16:creationId xmlns:a16="http://schemas.microsoft.com/office/drawing/2014/main" id="{2BBC8AE8-2765-0B83-66BA-A92C46CC33FD}"/>
                    </a:ext>
                  </a:extLst>
                </p:cNvPr>
                <p:cNvSpPr/>
                <p:nvPr/>
              </p:nvSpPr>
              <p:spPr>
                <a:xfrm>
                  <a:off x="429491" y="1801091"/>
                  <a:ext cx="706582" cy="3461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nvGrpSpPr>
              <p:cNvPr id="12" name="Group 11">
                <a:extLst>
                  <a:ext uri="{FF2B5EF4-FFF2-40B4-BE49-F238E27FC236}">
                    <a16:creationId xmlns:a16="http://schemas.microsoft.com/office/drawing/2014/main" id="{4F371E20-9466-A53B-5B9C-EB0589383797}"/>
                  </a:ext>
                </a:extLst>
              </p:cNvPr>
              <p:cNvGrpSpPr/>
              <p:nvPr/>
            </p:nvGrpSpPr>
            <p:grpSpPr>
              <a:xfrm>
                <a:off x="94129" y="746390"/>
                <a:ext cx="1257397" cy="2027502"/>
                <a:chOff x="3672" y="392579"/>
                <a:chExt cx="2617915" cy="3565906"/>
              </a:xfrm>
            </p:grpSpPr>
            <p:pic>
              <p:nvPicPr>
                <p:cNvPr id="13" name="Picture 12">
                  <a:extLst>
                    <a:ext uri="{FF2B5EF4-FFF2-40B4-BE49-F238E27FC236}">
                      <a16:creationId xmlns:a16="http://schemas.microsoft.com/office/drawing/2014/main" id="{072CD026-73CE-9325-AAA0-95418EF56D17}"/>
                    </a:ext>
                  </a:extLst>
                </p:cNvPr>
                <p:cNvPicPr>
                  <a:picLocks noChangeAspect="1"/>
                </p:cNvPicPr>
                <p:nvPr/>
              </p:nvPicPr>
              <p:blipFill rotWithShape="1">
                <a:blip r:embed="rId3"/>
                <a:srcRect l="-1" t="2221" r="52656" b="27212"/>
                <a:stretch/>
              </p:blipFill>
              <p:spPr>
                <a:xfrm>
                  <a:off x="211181" y="456497"/>
                  <a:ext cx="2410406" cy="3501988"/>
                </a:xfrm>
                <a:prstGeom prst="rect">
                  <a:avLst/>
                </a:prstGeom>
              </p:spPr>
            </p:pic>
            <p:sp>
              <p:nvSpPr>
                <p:cNvPr id="14" name="Rectangle 13">
                  <a:extLst>
                    <a:ext uri="{FF2B5EF4-FFF2-40B4-BE49-F238E27FC236}">
                      <a16:creationId xmlns:a16="http://schemas.microsoft.com/office/drawing/2014/main" id="{DD130C2D-F5F7-B618-0DF3-2216C0A97EE7}"/>
                    </a:ext>
                  </a:extLst>
                </p:cNvPr>
                <p:cNvSpPr/>
                <p:nvPr/>
              </p:nvSpPr>
              <p:spPr>
                <a:xfrm>
                  <a:off x="3672" y="392579"/>
                  <a:ext cx="800100" cy="381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sp>
          <p:nvSpPr>
            <p:cNvPr id="6" name="Text Box 8">
              <a:extLst>
                <a:ext uri="{FF2B5EF4-FFF2-40B4-BE49-F238E27FC236}">
                  <a16:creationId xmlns:a16="http://schemas.microsoft.com/office/drawing/2014/main" id="{702557A0-69AC-3535-02DC-9D7BC7496B0B}"/>
                </a:ext>
              </a:extLst>
            </p:cNvPr>
            <p:cNvSpPr txBox="1"/>
            <p:nvPr/>
          </p:nvSpPr>
          <p:spPr>
            <a:xfrm>
              <a:off x="-29757" y="786392"/>
              <a:ext cx="357505" cy="30416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000">
                  <a:effectLst/>
                  <a:latin typeface="Arial" panose="020B0604020202020204" pitchFamily="34" charset="0"/>
                  <a:ea typeface="Times New Roman" panose="02020603050405020304" pitchFamily="18" charset="0"/>
                  <a:cs typeface="Times New Roman" panose="02020603050405020304" pitchFamily="18" charset="0"/>
                </a:rPr>
                <a:t>A.</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 Box 9">
              <a:extLst>
                <a:ext uri="{FF2B5EF4-FFF2-40B4-BE49-F238E27FC236}">
                  <a16:creationId xmlns:a16="http://schemas.microsoft.com/office/drawing/2014/main" id="{D8C8251E-BE72-36AF-2BC5-E61FE45D3C3C}"/>
                </a:ext>
              </a:extLst>
            </p:cNvPr>
            <p:cNvSpPr txBox="1"/>
            <p:nvPr/>
          </p:nvSpPr>
          <p:spPr>
            <a:xfrm>
              <a:off x="982297" y="786392"/>
              <a:ext cx="357701" cy="15880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000">
                  <a:effectLst/>
                  <a:latin typeface="Arial" panose="020B0604020202020204" pitchFamily="34" charset="0"/>
                  <a:ea typeface="Times New Roman" panose="02020603050405020304" pitchFamily="18" charset="0"/>
                  <a:cs typeface="Times New Roman" panose="02020603050405020304" pitchFamily="18" charset="0"/>
                </a:rPr>
                <a:t>B.</a:t>
              </a:r>
              <a:endParaRPr lang="en-US" sz="20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Text Box 11">
              <a:extLst>
                <a:ext uri="{FF2B5EF4-FFF2-40B4-BE49-F238E27FC236}">
                  <a16:creationId xmlns:a16="http://schemas.microsoft.com/office/drawing/2014/main" id="{7E9106A1-7DC4-3461-CA72-62A6C7EB90CE}"/>
                </a:ext>
              </a:extLst>
            </p:cNvPr>
            <p:cNvSpPr txBox="1"/>
            <p:nvPr/>
          </p:nvSpPr>
          <p:spPr>
            <a:xfrm>
              <a:off x="1997875" y="811137"/>
              <a:ext cx="357701" cy="30417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2000" dirty="0">
                  <a:effectLst/>
                  <a:latin typeface="Arial" panose="020B0604020202020204" pitchFamily="34" charset="0"/>
                  <a:ea typeface="Times New Roman" panose="02020603050405020304" pitchFamily="18" charset="0"/>
                  <a:cs typeface="Times New Roman" panose="02020603050405020304" pitchFamily="18" charset="0"/>
                </a:rPr>
                <a:t>C.</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pSp>
      <p:sp>
        <p:nvSpPr>
          <p:cNvPr id="36" name="TextBox 35">
            <a:extLst>
              <a:ext uri="{FF2B5EF4-FFF2-40B4-BE49-F238E27FC236}">
                <a16:creationId xmlns:a16="http://schemas.microsoft.com/office/drawing/2014/main" id="{206F5084-0D29-5B73-5892-E11A94252EA2}"/>
              </a:ext>
            </a:extLst>
          </p:cNvPr>
          <p:cNvSpPr txBox="1"/>
          <p:nvPr/>
        </p:nvSpPr>
        <p:spPr>
          <a:xfrm>
            <a:off x="9860842" y="6523099"/>
            <a:ext cx="2370360" cy="307777"/>
          </a:xfrm>
          <a:prstGeom prst="rect">
            <a:avLst/>
          </a:prstGeom>
          <a:noFill/>
        </p:spPr>
        <p:txBody>
          <a:bodyPr wrap="square" rtlCol="0">
            <a:spAutoFit/>
          </a:bodyPr>
          <a:lstStyle/>
          <a:p>
            <a:pPr algn="r"/>
            <a:r>
              <a:rPr lang="en-US" sz="1400" dirty="0">
                <a:cs typeface="Franklin Gothic Medium"/>
              </a:rPr>
              <a:t>Grenfell et al. 2004. </a:t>
            </a:r>
            <a:r>
              <a:rPr lang="en-US" sz="1400" i="1" dirty="0">
                <a:cs typeface="Franklin Gothic Medium"/>
              </a:rPr>
              <a:t>Science.</a:t>
            </a:r>
            <a:endParaRPr lang="en-US" sz="1400" dirty="0">
              <a:cs typeface="Franklin Gothic Medium"/>
            </a:endParaRPr>
          </a:p>
        </p:txBody>
      </p:sp>
      <p:pic>
        <p:nvPicPr>
          <p:cNvPr id="38" name="Picture 37" descr="Text&#10;&#10;Description automatically generated">
            <a:extLst>
              <a:ext uri="{FF2B5EF4-FFF2-40B4-BE49-F238E27FC236}">
                <a16:creationId xmlns:a16="http://schemas.microsoft.com/office/drawing/2014/main" id="{C65F6203-8E24-D1F3-65C3-3C2AC2242996}"/>
              </a:ext>
            </a:extLst>
          </p:cNvPr>
          <p:cNvPicPr>
            <a:picLocks noChangeAspect="1"/>
          </p:cNvPicPr>
          <p:nvPr/>
        </p:nvPicPr>
        <p:blipFill>
          <a:blip r:embed="rId4"/>
          <a:stretch>
            <a:fillRect/>
          </a:stretch>
        </p:blipFill>
        <p:spPr>
          <a:xfrm>
            <a:off x="3071186" y="822182"/>
            <a:ext cx="5951002" cy="874261"/>
          </a:xfrm>
          <a:prstGeom prst="rect">
            <a:avLst/>
          </a:prstGeom>
        </p:spPr>
      </p:pic>
      <p:sp>
        <p:nvSpPr>
          <p:cNvPr id="21" name="Title 1">
            <a:extLst>
              <a:ext uri="{FF2B5EF4-FFF2-40B4-BE49-F238E27FC236}">
                <a16:creationId xmlns:a16="http://schemas.microsoft.com/office/drawing/2014/main" id="{A57EBE51-E0B8-EB13-66D1-97EE17D81021}"/>
              </a:ext>
            </a:extLst>
          </p:cNvPr>
          <p:cNvSpPr>
            <a:spLocks noGrp="1"/>
          </p:cNvSpPr>
          <p:nvPr>
            <p:ph type="title"/>
          </p:nvPr>
        </p:nvSpPr>
        <p:spPr>
          <a:xfrm>
            <a:off x="-1232888" y="149744"/>
            <a:ext cx="11731557" cy="687804"/>
          </a:xfrm>
        </p:spPr>
        <p:txBody>
          <a:bodyPr>
            <a:noAutofit/>
          </a:bodyPr>
          <a:lstStyle/>
          <a:p>
            <a:pPr algn="ctr"/>
            <a:r>
              <a:rPr lang="en-US" sz="2800" dirty="0">
                <a:latin typeface="+mn-lt"/>
              </a:rPr>
              <a:t>Is this ecology or evolution? </a:t>
            </a:r>
            <a:br>
              <a:rPr lang="en-US" sz="2800" dirty="0">
                <a:latin typeface="+mn-lt"/>
              </a:rPr>
            </a:br>
            <a:endParaRPr lang="en-US" sz="2800" dirty="0">
              <a:latin typeface="+mn-lt"/>
            </a:endParaRPr>
          </a:p>
        </p:txBody>
      </p:sp>
      <p:sp>
        <p:nvSpPr>
          <p:cNvPr id="23" name="TextBox 22">
            <a:extLst>
              <a:ext uri="{FF2B5EF4-FFF2-40B4-BE49-F238E27FC236}">
                <a16:creationId xmlns:a16="http://schemas.microsoft.com/office/drawing/2014/main" id="{BFC04BEE-EA03-E74B-C618-81B62F31AF55}"/>
              </a:ext>
            </a:extLst>
          </p:cNvPr>
          <p:cNvSpPr txBox="1"/>
          <p:nvPr/>
        </p:nvSpPr>
        <p:spPr>
          <a:xfrm>
            <a:off x="6790078" y="63641"/>
            <a:ext cx="3215309" cy="430887"/>
          </a:xfrm>
          <a:prstGeom prst="rect">
            <a:avLst/>
          </a:prstGeom>
          <a:noFill/>
        </p:spPr>
        <p:txBody>
          <a:bodyPr wrap="square">
            <a:spAutoFit/>
          </a:bodyPr>
          <a:lstStyle/>
          <a:p>
            <a:pPr algn="ctr"/>
            <a:r>
              <a:rPr lang="en-US" sz="2200" i="1" dirty="0" err="1">
                <a:latin typeface="+mn-lt"/>
              </a:rPr>
              <a:t>Phylodynamics</a:t>
            </a:r>
            <a:r>
              <a:rPr lang="en-US" sz="2200" dirty="0">
                <a:latin typeface="+mn-lt"/>
              </a:rPr>
              <a:t> unites both</a:t>
            </a:r>
            <a:endParaRPr lang="en-US" sz="2200" dirty="0"/>
          </a:p>
        </p:txBody>
      </p:sp>
    </p:spTree>
    <p:extLst>
      <p:ext uri="{BB962C8B-B14F-4D97-AF65-F5344CB8AC3E}">
        <p14:creationId xmlns:p14="http://schemas.microsoft.com/office/powerpoint/2010/main" val="1369418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7ADF9-6AEA-694A-90E8-B84FC76A9FCF}"/>
              </a:ext>
            </a:extLst>
          </p:cNvPr>
          <p:cNvPicPr>
            <a:picLocks noChangeAspect="1"/>
          </p:cNvPicPr>
          <p:nvPr/>
        </p:nvPicPr>
        <p:blipFill rotWithShape="1">
          <a:blip r:embed="rId3"/>
          <a:srcRect l="27693" r="32913" b="1636"/>
          <a:stretch/>
        </p:blipFill>
        <p:spPr>
          <a:xfrm>
            <a:off x="5181603" y="692332"/>
            <a:ext cx="1831033" cy="6165669"/>
          </a:xfrm>
          <a:prstGeom prst="rect">
            <a:avLst/>
          </a:prstGeom>
        </p:spPr>
      </p:pic>
      <p:sp>
        <p:nvSpPr>
          <p:cNvPr id="5" name="Content Placeholder 2">
            <a:extLst>
              <a:ext uri="{FF2B5EF4-FFF2-40B4-BE49-F238E27FC236}">
                <a16:creationId xmlns:a16="http://schemas.microsoft.com/office/drawing/2014/main" id="{518766EC-D47D-B947-95C1-1B3D07320B58}"/>
              </a:ext>
            </a:extLst>
          </p:cNvPr>
          <p:cNvSpPr>
            <a:spLocks noGrp="1"/>
          </p:cNvSpPr>
          <p:nvPr>
            <p:ph idx="1"/>
          </p:nvPr>
        </p:nvSpPr>
        <p:spPr>
          <a:xfrm>
            <a:off x="106681" y="1261284"/>
            <a:ext cx="5134884" cy="3427270"/>
          </a:xfrm>
        </p:spPr>
        <p:txBody>
          <a:bodyPr>
            <a:normAutofit/>
          </a:bodyPr>
          <a:lstStyle/>
          <a:p>
            <a:pPr marL="177800" lvl="1" indent="-163513"/>
            <a:r>
              <a:rPr lang="en-US" sz="2600" b="1" dirty="0"/>
              <a:t>Goal:</a:t>
            </a:r>
            <a:r>
              <a:rPr lang="en-US" sz="2600" dirty="0"/>
              <a:t> </a:t>
            </a:r>
          </a:p>
          <a:p>
            <a:pPr marL="520700" lvl="2" indent="-163513"/>
            <a:r>
              <a:rPr lang="en-US" sz="2200" dirty="0"/>
              <a:t>protect </a:t>
            </a:r>
            <a:r>
              <a:rPr lang="en-US" sz="2200" b="1" dirty="0">
                <a:solidFill>
                  <a:srgbClr val="C00000"/>
                </a:solidFill>
              </a:rPr>
              <a:t>populations  </a:t>
            </a:r>
            <a:r>
              <a:rPr lang="en-US" sz="2200" dirty="0"/>
              <a:t> from </a:t>
            </a:r>
            <a:r>
              <a:rPr lang="en-US" sz="2200" b="1" dirty="0">
                <a:solidFill>
                  <a:srgbClr val="C00000"/>
                </a:solidFill>
              </a:rPr>
              <a:t>extinction</a:t>
            </a:r>
          </a:p>
          <a:p>
            <a:pPr marL="520700" lvl="2" indent="-163513"/>
            <a:endParaRPr lang="en-US" sz="200" b="1" dirty="0">
              <a:solidFill>
                <a:srgbClr val="C00000"/>
              </a:solidFill>
            </a:endParaRPr>
          </a:p>
          <a:p>
            <a:pPr marL="177800" lvl="1" indent="-163513"/>
            <a:r>
              <a:rPr lang="en-US" sz="2600" b="1" dirty="0"/>
              <a:t>Concept:</a:t>
            </a:r>
          </a:p>
          <a:p>
            <a:pPr marL="520700" lvl="2" indent="-163513"/>
            <a:r>
              <a:rPr lang="en-US" sz="2400" dirty="0"/>
              <a:t> </a:t>
            </a:r>
            <a:r>
              <a:rPr lang="en-US" sz="2400" b="1" dirty="0">
                <a:solidFill>
                  <a:srgbClr val="C00000"/>
                </a:solidFill>
              </a:rPr>
              <a:t>Minimum Viable Population </a:t>
            </a:r>
            <a:r>
              <a:rPr lang="en-US" sz="2400" dirty="0"/>
              <a:t>size (MVP)</a:t>
            </a:r>
          </a:p>
          <a:p>
            <a:pPr marL="520700" lvl="2" indent="-163513"/>
            <a:endParaRPr lang="en-US" sz="200" b="1" dirty="0">
              <a:solidFill>
                <a:srgbClr val="C00000"/>
              </a:solidFill>
            </a:endParaRPr>
          </a:p>
          <a:p>
            <a:pPr marL="177800" lvl="1" indent="-163513"/>
            <a:r>
              <a:rPr lang="en-US" sz="2600" b="1" dirty="0"/>
              <a:t>Approach:</a:t>
            </a:r>
            <a:r>
              <a:rPr lang="en-US" sz="2600" dirty="0"/>
              <a:t> </a:t>
            </a:r>
          </a:p>
          <a:p>
            <a:pPr marL="520700" lvl="2" indent="-163513"/>
            <a:r>
              <a:rPr lang="en-US" sz="2200" dirty="0"/>
              <a:t>protected area </a:t>
            </a:r>
            <a:r>
              <a:rPr lang="en-US" sz="2200" b="1" dirty="0">
                <a:solidFill>
                  <a:srgbClr val="C00000"/>
                </a:solidFill>
              </a:rPr>
              <a:t>reserves</a:t>
            </a:r>
          </a:p>
          <a:p>
            <a:pPr marL="357187" lvl="2" indent="0">
              <a:buNone/>
            </a:pPr>
            <a:endParaRPr lang="en-US" sz="2200" b="1" dirty="0">
              <a:solidFill>
                <a:srgbClr val="C00000"/>
              </a:solidFill>
            </a:endParaRPr>
          </a:p>
          <a:p>
            <a:pPr lvl="1">
              <a:buFontTx/>
              <a:buChar char="-"/>
            </a:pPr>
            <a:endParaRPr lang="en-US" sz="2200" i="1" dirty="0">
              <a:solidFill>
                <a:srgbClr val="C00000"/>
              </a:solidFill>
            </a:endParaRPr>
          </a:p>
          <a:p>
            <a:pPr lvl="1">
              <a:buFontTx/>
              <a:buChar char="-"/>
            </a:pPr>
            <a:endParaRPr lang="en-US" sz="2200" i="1" dirty="0">
              <a:solidFill>
                <a:srgbClr val="C00000"/>
              </a:solidFill>
            </a:endParaRPr>
          </a:p>
        </p:txBody>
      </p:sp>
      <p:pic>
        <p:nvPicPr>
          <p:cNvPr id="9" name="Picture 8">
            <a:extLst>
              <a:ext uri="{FF2B5EF4-FFF2-40B4-BE49-F238E27FC236}">
                <a16:creationId xmlns:a16="http://schemas.microsoft.com/office/drawing/2014/main" id="{310555F3-E9C3-FF46-AB3E-6FAD5C117AD3}"/>
              </a:ext>
            </a:extLst>
          </p:cNvPr>
          <p:cNvPicPr>
            <a:picLocks noChangeAspect="1"/>
          </p:cNvPicPr>
          <p:nvPr/>
        </p:nvPicPr>
        <p:blipFill rotWithShape="1">
          <a:blip r:embed="rId4"/>
          <a:srcRect l="6638" t="10369" r="59932" b="22413"/>
          <a:stretch/>
        </p:blipFill>
        <p:spPr>
          <a:xfrm>
            <a:off x="724309" y="4620769"/>
            <a:ext cx="1599187" cy="1808695"/>
          </a:xfrm>
          <a:prstGeom prst="rect">
            <a:avLst/>
          </a:prstGeom>
        </p:spPr>
      </p:pic>
      <p:pic>
        <p:nvPicPr>
          <p:cNvPr id="12" name="Picture 11">
            <a:extLst>
              <a:ext uri="{FF2B5EF4-FFF2-40B4-BE49-F238E27FC236}">
                <a16:creationId xmlns:a16="http://schemas.microsoft.com/office/drawing/2014/main" id="{87C7B49D-3BA3-ED41-A595-3D9FF657D617}"/>
              </a:ext>
            </a:extLst>
          </p:cNvPr>
          <p:cNvPicPr>
            <a:picLocks noChangeAspect="1"/>
          </p:cNvPicPr>
          <p:nvPr/>
        </p:nvPicPr>
        <p:blipFill rotWithShape="1">
          <a:blip r:embed="rId4"/>
          <a:srcRect l="50403" t="9005" r="9529" b="18455"/>
          <a:stretch/>
        </p:blipFill>
        <p:spPr>
          <a:xfrm>
            <a:off x="2307938" y="4620769"/>
            <a:ext cx="1916723" cy="1951893"/>
          </a:xfrm>
          <a:prstGeom prst="rect">
            <a:avLst/>
          </a:prstGeom>
        </p:spPr>
      </p:pic>
      <p:sp>
        <p:nvSpPr>
          <p:cNvPr id="16" name="Content Placeholder 2">
            <a:extLst>
              <a:ext uri="{FF2B5EF4-FFF2-40B4-BE49-F238E27FC236}">
                <a16:creationId xmlns:a16="http://schemas.microsoft.com/office/drawing/2014/main" id="{E6E7B020-F90E-044F-BAF0-943BB5FB6018}"/>
              </a:ext>
            </a:extLst>
          </p:cNvPr>
          <p:cNvSpPr txBox="1">
            <a:spLocks/>
          </p:cNvSpPr>
          <p:nvPr/>
        </p:nvSpPr>
        <p:spPr>
          <a:xfrm>
            <a:off x="6996434" y="1181199"/>
            <a:ext cx="5347966" cy="44799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7800" lvl="1" indent="-163513">
              <a:lnSpc>
                <a:spcPct val="100000"/>
              </a:lnSpc>
            </a:pPr>
            <a:r>
              <a:rPr lang="en-US" sz="2800" b="1" dirty="0"/>
              <a:t>Goal:</a:t>
            </a:r>
            <a:r>
              <a:rPr lang="en-US" sz="2800" dirty="0"/>
              <a:t> </a:t>
            </a:r>
          </a:p>
          <a:p>
            <a:pPr marL="520700" lvl="2" indent="-163513">
              <a:lnSpc>
                <a:spcPct val="100000"/>
              </a:lnSpc>
            </a:pPr>
            <a:r>
              <a:rPr lang="en-US" sz="2400" dirty="0"/>
              <a:t>protect </a:t>
            </a:r>
            <a:r>
              <a:rPr lang="en-US" sz="2400" b="1" dirty="0">
                <a:solidFill>
                  <a:srgbClr val="C00000"/>
                </a:solidFill>
              </a:rPr>
              <a:t>populations  </a:t>
            </a:r>
            <a:r>
              <a:rPr lang="en-US" sz="2400" dirty="0"/>
              <a:t> from disease via pathogen </a:t>
            </a:r>
            <a:r>
              <a:rPr lang="en-US" sz="2400" b="1" dirty="0">
                <a:solidFill>
                  <a:srgbClr val="C00000"/>
                </a:solidFill>
              </a:rPr>
              <a:t>extinction</a:t>
            </a:r>
          </a:p>
          <a:p>
            <a:pPr marL="177800" lvl="1" indent="-163513">
              <a:lnSpc>
                <a:spcPct val="100000"/>
              </a:lnSpc>
            </a:pPr>
            <a:r>
              <a:rPr lang="en-US" sz="2800" b="1" dirty="0"/>
              <a:t>Concept:</a:t>
            </a:r>
          </a:p>
          <a:p>
            <a:pPr marL="520700" lvl="2" indent="-163513">
              <a:lnSpc>
                <a:spcPct val="100000"/>
              </a:lnSpc>
            </a:pPr>
            <a:r>
              <a:rPr lang="en-US" sz="2400" dirty="0"/>
              <a:t> </a:t>
            </a:r>
            <a:r>
              <a:rPr lang="en-US" sz="2400" b="1" dirty="0">
                <a:solidFill>
                  <a:srgbClr val="C00000"/>
                </a:solidFill>
              </a:rPr>
              <a:t>Critical Community Size </a:t>
            </a:r>
            <a:r>
              <a:rPr lang="en-US" sz="2400" dirty="0"/>
              <a:t>(CCS)</a:t>
            </a:r>
          </a:p>
          <a:p>
            <a:pPr marL="520700" lvl="2" indent="-163513">
              <a:lnSpc>
                <a:spcPct val="100000"/>
              </a:lnSpc>
            </a:pPr>
            <a:endParaRPr lang="en-US" sz="100" dirty="0"/>
          </a:p>
          <a:p>
            <a:pPr marL="177800" lvl="1" indent="-163513">
              <a:lnSpc>
                <a:spcPct val="100000"/>
              </a:lnSpc>
            </a:pPr>
            <a:r>
              <a:rPr lang="en-US" sz="2800" b="1" dirty="0"/>
              <a:t>Approach:</a:t>
            </a:r>
            <a:r>
              <a:rPr lang="en-US" sz="4200" b="1" dirty="0"/>
              <a:t> </a:t>
            </a:r>
          </a:p>
          <a:p>
            <a:pPr marL="520700" lvl="2" indent="-163513">
              <a:lnSpc>
                <a:spcPct val="100000"/>
              </a:lnSpc>
            </a:pPr>
            <a:r>
              <a:rPr lang="en-US" sz="2400" dirty="0"/>
              <a:t>sanitation</a:t>
            </a:r>
          </a:p>
          <a:p>
            <a:pPr marL="520700" lvl="2" indent="-163513">
              <a:lnSpc>
                <a:spcPct val="100000"/>
              </a:lnSpc>
            </a:pPr>
            <a:r>
              <a:rPr lang="en-US" sz="2400" dirty="0"/>
              <a:t> </a:t>
            </a:r>
            <a:r>
              <a:rPr lang="en-US" sz="2400" b="1" dirty="0">
                <a:solidFill>
                  <a:srgbClr val="C00000"/>
                </a:solidFill>
              </a:rPr>
              <a:t>vaccination </a:t>
            </a:r>
            <a:endParaRPr lang="en-US" sz="2400" i="1" dirty="0">
              <a:solidFill>
                <a:srgbClr val="C00000"/>
              </a:solidFill>
            </a:endParaRPr>
          </a:p>
          <a:p>
            <a:pPr lvl="1">
              <a:lnSpc>
                <a:spcPct val="110000"/>
              </a:lnSpc>
              <a:buFontTx/>
              <a:buChar char="-"/>
            </a:pPr>
            <a:endParaRPr lang="en-US" sz="2200" i="1" dirty="0">
              <a:solidFill>
                <a:srgbClr val="C00000"/>
              </a:solidFill>
            </a:endParaRPr>
          </a:p>
        </p:txBody>
      </p:sp>
      <p:pic>
        <p:nvPicPr>
          <p:cNvPr id="17" name="Picture 16">
            <a:extLst>
              <a:ext uri="{FF2B5EF4-FFF2-40B4-BE49-F238E27FC236}">
                <a16:creationId xmlns:a16="http://schemas.microsoft.com/office/drawing/2014/main" id="{F4BF24C9-6D16-7248-BB32-3315D7D92DA1}"/>
              </a:ext>
            </a:extLst>
          </p:cNvPr>
          <p:cNvPicPr>
            <a:picLocks noChangeAspect="1"/>
          </p:cNvPicPr>
          <p:nvPr/>
        </p:nvPicPr>
        <p:blipFill rotWithShape="1">
          <a:blip r:embed="rId5"/>
          <a:srcRect l="3330" t="-1" r="3516" b="92110"/>
          <a:stretch/>
        </p:blipFill>
        <p:spPr>
          <a:xfrm>
            <a:off x="7904741" y="4895112"/>
            <a:ext cx="3531352" cy="411480"/>
          </a:xfrm>
          <a:prstGeom prst="rect">
            <a:avLst/>
          </a:prstGeom>
        </p:spPr>
      </p:pic>
      <p:pic>
        <p:nvPicPr>
          <p:cNvPr id="18" name="Picture 17">
            <a:extLst>
              <a:ext uri="{FF2B5EF4-FFF2-40B4-BE49-F238E27FC236}">
                <a16:creationId xmlns:a16="http://schemas.microsoft.com/office/drawing/2014/main" id="{3C955043-DD8A-A743-9D9B-F73A2EF8E52F}"/>
              </a:ext>
            </a:extLst>
          </p:cNvPr>
          <p:cNvPicPr>
            <a:picLocks noChangeAspect="1"/>
          </p:cNvPicPr>
          <p:nvPr/>
        </p:nvPicPr>
        <p:blipFill rotWithShape="1">
          <a:blip r:embed="rId5"/>
          <a:srcRect t="69344"/>
          <a:stretch/>
        </p:blipFill>
        <p:spPr>
          <a:xfrm>
            <a:off x="7918269" y="5361294"/>
            <a:ext cx="3549422" cy="1496706"/>
          </a:xfrm>
          <a:prstGeom prst="rect">
            <a:avLst/>
          </a:prstGeom>
        </p:spPr>
      </p:pic>
      <p:sp>
        <p:nvSpPr>
          <p:cNvPr id="14" name="Content Placeholder 6">
            <a:extLst>
              <a:ext uri="{FF2B5EF4-FFF2-40B4-BE49-F238E27FC236}">
                <a16:creationId xmlns:a16="http://schemas.microsoft.com/office/drawing/2014/main" id="{DFE5F71E-2DDE-494E-974C-7815A600990D}"/>
              </a:ext>
            </a:extLst>
          </p:cNvPr>
          <p:cNvSpPr txBox="1">
            <a:spLocks/>
          </p:cNvSpPr>
          <p:nvPr/>
        </p:nvSpPr>
        <p:spPr>
          <a:xfrm>
            <a:off x="4273732" y="90175"/>
            <a:ext cx="3644537" cy="64008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None/>
            </a:pPr>
            <a:r>
              <a:rPr lang="en-US" sz="3200" b="1" i="1" dirty="0">
                <a:solidFill>
                  <a:srgbClr val="C00000"/>
                </a:solidFill>
              </a:rPr>
              <a:t>Population Biology</a:t>
            </a:r>
            <a:endParaRPr lang="en-US" sz="3200" i="1" dirty="0">
              <a:solidFill>
                <a:srgbClr val="C00000"/>
              </a:solidFill>
            </a:endParaRPr>
          </a:p>
          <a:p>
            <a:pPr lvl="1" indent="-228600" defTabSz="914400"/>
            <a:endParaRPr lang="en-US" sz="1700" dirty="0"/>
          </a:p>
        </p:txBody>
      </p:sp>
      <p:sp>
        <p:nvSpPr>
          <p:cNvPr id="3" name="Rectangle 2">
            <a:extLst>
              <a:ext uri="{FF2B5EF4-FFF2-40B4-BE49-F238E27FC236}">
                <a16:creationId xmlns:a16="http://schemas.microsoft.com/office/drawing/2014/main" id="{F1D8C043-69CE-C8CC-AD3C-79FB80F8F02C}"/>
              </a:ext>
            </a:extLst>
          </p:cNvPr>
          <p:cNvSpPr/>
          <p:nvPr/>
        </p:nvSpPr>
        <p:spPr>
          <a:xfrm>
            <a:off x="631895" y="692331"/>
            <a:ext cx="3657603" cy="419648"/>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Conservation Biology</a:t>
            </a:r>
          </a:p>
        </p:txBody>
      </p:sp>
      <p:sp>
        <p:nvSpPr>
          <p:cNvPr id="6" name="Rectangle 5">
            <a:extLst>
              <a:ext uri="{FF2B5EF4-FFF2-40B4-BE49-F238E27FC236}">
                <a16:creationId xmlns:a16="http://schemas.microsoft.com/office/drawing/2014/main" id="{4F4D0745-C74D-7B85-C4BA-1B27EF2439E6}"/>
              </a:ext>
            </a:extLst>
          </p:cNvPr>
          <p:cNvSpPr/>
          <p:nvPr/>
        </p:nvSpPr>
        <p:spPr>
          <a:xfrm>
            <a:off x="7764527" y="713752"/>
            <a:ext cx="3671566" cy="431869"/>
          </a:xfrm>
          <a:prstGeom prst="rect">
            <a:avLst/>
          </a:prstGeom>
          <a:solidFill>
            <a:schemeClr val="bg1">
              <a:alpha val="8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Disease Ecology</a:t>
            </a:r>
          </a:p>
        </p:txBody>
      </p:sp>
      <p:cxnSp>
        <p:nvCxnSpPr>
          <p:cNvPr id="2" name="Straight Connector 1">
            <a:extLst>
              <a:ext uri="{FF2B5EF4-FFF2-40B4-BE49-F238E27FC236}">
                <a16:creationId xmlns:a16="http://schemas.microsoft.com/office/drawing/2014/main" id="{6035FA13-72E8-5918-031B-020BDDD193EC}"/>
              </a:ext>
            </a:extLst>
          </p:cNvPr>
          <p:cNvCxnSpPr>
            <a:cxnSpLocks/>
          </p:cNvCxnSpPr>
          <p:nvPr/>
        </p:nvCxnSpPr>
        <p:spPr>
          <a:xfrm>
            <a:off x="0" y="71501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941989-9B92-AC7F-6EC9-32ACB6CFE6B8}"/>
              </a:ext>
            </a:extLst>
          </p:cNvPr>
          <p:cNvCxnSpPr>
            <a:cxnSpLocks/>
          </p:cNvCxnSpPr>
          <p:nvPr/>
        </p:nvCxnSpPr>
        <p:spPr>
          <a:xfrm>
            <a:off x="0" y="111197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0545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E43B25-25AF-D355-C50C-16C5B3D414A1}"/>
              </a:ext>
            </a:extLst>
          </p:cNvPr>
          <p:cNvSpPr/>
          <p:nvPr/>
        </p:nvSpPr>
        <p:spPr>
          <a:xfrm>
            <a:off x="9871055" y="3888485"/>
            <a:ext cx="2290563" cy="544770"/>
          </a:xfrm>
          <a:prstGeom prst="rect">
            <a:avLst/>
          </a:prstGeom>
          <a:solidFill>
            <a:srgbClr val="FFFF00">
              <a:alpha val="4691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D350A056-6A7B-059F-9A8C-4C11A376F274}"/>
              </a:ext>
            </a:extLst>
          </p:cNvPr>
          <p:cNvGrpSpPr/>
          <p:nvPr/>
        </p:nvGrpSpPr>
        <p:grpSpPr>
          <a:xfrm>
            <a:off x="3450251" y="-71016"/>
            <a:ext cx="10020149" cy="6945094"/>
            <a:chOff x="3450251" y="-71016"/>
            <a:chExt cx="10020149" cy="6945094"/>
          </a:xfrm>
        </p:grpSpPr>
        <p:pic>
          <p:nvPicPr>
            <p:cNvPr id="18" name="Picture 4" descr="Population, Community, Habitat &amp; Ecosystem (4.1) | Edexcel IGCSE Biology  Revision Notes 2019 | Save My Exams">
              <a:extLst>
                <a:ext uri="{FF2B5EF4-FFF2-40B4-BE49-F238E27FC236}">
                  <a16:creationId xmlns:a16="http://schemas.microsoft.com/office/drawing/2014/main" id="{DA822127-4EE7-258D-A3E4-1CDF558EE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96" r="52943" b="67021"/>
            <a:stretch/>
          </p:blipFill>
          <p:spPr bwMode="auto">
            <a:xfrm>
              <a:off x="5306466" y="965961"/>
              <a:ext cx="3198011" cy="1137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Population, Community, Habitat &amp; Ecosystem (4.1) | Edexcel IGCSE Biology  Revision Notes 2019 | Save My Exams">
              <a:extLst>
                <a:ext uri="{FF2B5EF4-FFF2-40B4-BE49-F238E27FC236}">
                  <a16:creationId xmlns:a16="http://schemas.microsoft.com/office/drawing/2014/main" id="{9B138E4C-65FB-CA3B-B498-90E6C4DD11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7054110" y="3473179"/>
              <a:ext cx="2900735" cy="1755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Population, Community, Habitat &amp; Ecosystem (4.1) | Edexcel IGCSE Biology  Revision Notes 2019 | Save My Exams">
              <a:extLst>
                <a:ext uri="{FF2B5EF4-FFF2-40B4-BE49-F238E27FC236}">
                  <a16:creationId xmlns:a16="http://schemas.microsoft.com/office/drawing/2014/main" id="{86A19450-3498-D54E-5928-C15E6D5CC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6843223"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E915D97F-6F34-7A59-93C6-CC9261944AEA}"/>
                </a:ext>
              </a:extLst>
            </p:cNvPr>
            <p:cNvSpPr txBox="1">
              <a:spLocks/>
            </p:cNvSpPr>
            <p:nvPr/>
          </p:nvSpPr>
          <p:spPr>
            <a:xfrm>
              <a:off x="8741750" y="130649"/>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individual</a:t>
              </a:r>
            </a:p>
          </p:txBody>
        </p:sp>
        <p:sp>
          <p:nvSpPr>
            <p:cNvPr id="22" name="Content Placeholder 2">
              <a:extLst>
                <a:ext uri="{FF2B5EF4-FFF2-40B4-BE49-F238E27FC236}">
                  <a16:creationId xmlns:a16="http://schemas.microsoft.com/office/drawing/2014/main" id="{28A9393D-E2C2-43F4-6DB5-7F97D4556B78}"/>
                </a:ext>
              </a:extLst>
            </p:cNvPr>
            <p:cNvSpPr txBox="1">
              <a:spLocks/>
            </p:cNvSpPr>
            <p:nvPr/>
          </p:nvSpPr>
          <p:spPr>
            <a:xfrm>
              <a:off x="8687680" y="1216168"/>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population</a:t>
              </a:r>
            </a:p>
          </p:txBody>
        </p:sp>
        <p:pic>
          <p:nvPicPr>
            <p:cNvPr id="23" name="Picture 4" descr="Population, Community, Habitat &amp; Ecosystem (4.1) | Edexcel IGCSE Biology  Revision Notes 2019 | Save My Exams">
              <a:extLst>
                <a:ext uri="{FF2B5EF4-FFF2-40B4-BE49-F238E27FC236}">
                  <a16:creationId xmlns:a16="http://schemas.microsoft.com/office/drawing/2014/main" id="{1FE0C73E-C3D3-0127-F177-4C04BA839A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3910583" y="2038550"/>
              <a:ext cx="2887214" cy="11757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opulation, Community, Habitat &amp; Ecosystem (4.1) | Edexcel IGCSE Biology  Revision Notes 2019 | Save My Exams">
              <a:extLst>
                <a:ext uri="{FF2B5EF4-FFF2-40B4-BE49-F238E27FC236}">
                  <a16:creationId xmlns:a16="http://schemas.microsoft.com/office/drawing/2014/main" id="{4DD6D233-FDE5-E03E-C296-61AD7BD9FC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90" r="52943" b="67021"/>
            <a:stretch/>
          </p:blipFill>
          <p:spPr bwMode="auto">
            <a:xfrm>
              <a:off x="6967995" y="2178989"/>
              <a:ext cx="2887213" cy="1175706"/>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08DCB554-77FF-699B-14FB-112A7200DB61}"/>
                </a:ext>
              </a:extLst>
            </p:cNvPr>
            <p:cNvSpPr txBox="1">
              <a:spLocks/>
            </p:cNvSpPr>
            <p:nvPr/>
          </p:nvSpPr>
          <p:spPr>
            <a:xfrm>
              <a:off x="8741750" y="2587892"/>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metapopulation</a:t>
              </a:r>
            </a:p>
          </p:txBody>
        </p:sp>
        <p:pic>
          <p:nvPicPr>
            <p:cNvPr id="26" name="Picture 4" descr="Population, Community, Habitat &amp; Ecosystem (4.1) | Edexcel IGCSE Biology  Revision Notes 2019 | Save My Exams">
              <a:extLst>
                <a:ext uri="{FF2B5EF4-FFF2-40B4-BE49-F238E27FC236}">
                  <a16:creationId xmlns:a16="http://schemas.microsoft.com/office/drawing/2014/main" id="{D22D7890-0562-D5C1-40C8-CAF4105A0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08" r="52943" b="36265"/>
            <a:stretch/>
          </p:blipFill>
          <p:spPr bwMode="auto">
            <a:xfrm>
              <a:off x="4232633" y="3362603"/>
              <a:ext cx="2999724" cy="18157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Population, Community, Habitat &amp; Ecosystem (4.1) | Edexcel IGCSE Biology  Revision Notes 2019 | Save My Exams">
              <a:extLst>
                <a:ext uri="{FF2B5EF4-FFF2-40B4-BE49-F238E27FC236}">
                  <a16:creationId xmlns:a16="http://schemas.microsoft.com/office/drawing/2014/main" id="{387857E5-FAFA-448B-D304-B19149CF0E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64" r="52943" b="7707"/>
            <a:stretch/>
          </p:blipFill>
          <p:spPr bwMode="auto">
            <a:xfrm>
              <a:off x="3450251" y="4910587"/>
              <a:ext cx="3517744" cy="196349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Population, Community, Habitat &amp; Ecosystem (4.1) | Edexcel IGCSE Biology  Revision Notes 2019 | Save My Exams">
              <a:extLst>
                <a:ext uri="{FF2B5EF4-FFF2-40B4-BE49-F238E27FC236}">
                  <a16:creationId xmlns:a16="http://schemas.microsoft.com/office/drawing/2014/main" id="{742D99F0-A47A-2A40-537B-FC3F74E86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943" b="88549"/>
            <a:stretch/>
          </p:blipFill>
          <p:spPr bwMode="auto">
            <a:xfrm>
              <a:off x="5244217" y="-71016"/>
              <a:ext cx="3198011" cy="78533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A6E552B-84A2-4B62-CA1D-DEFFAB541F11}"/>
                </a:ext>
              </a:extLst>
            </p:cNvPr>
            <p:cNvCxnSpPr>
              <a:cxnSpLocks/>
            </p:cNvCxnSpPr>
            <p:nvPr/>
          </p:nvCxnSpPr>
          <p:spPr>
            <a:xfrm>
              <a:off x="4321251" y="832502"/>
              <a:ext cx="77215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4969F8-191C-ED32-6648-A9AE2950098A}"/>
                </a:ext>
              </a:extLst>
            </p:cNvPr>
            <p:cNvCxnSpPr>
              <a:cxnSpLocks/>
            </p:cNvCxnSpPr>
            <p:nvPr/>
          </p:nvCxnSpPr>
          <p:spPr>
            <a:xfrm>
              <a:off x="3848453" y="2119495"/>
              <a:ext cx="81943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BFB9EA-64BC-3C64-0B10-BF8D69A056D5}"/>
                </a:ext>
              </a:extLst>
            </p:cNvPr>
            <p:cNvCxnSpPr>
              <a:cxnSpLocks/>
            </p:cNvCxnSpPr>
            <p:nvPr/>
          </p:nvCxnSpPr>
          <p:spPr>
            <a:xfrm>
              <a:off x="3599234" y="3407473"/>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78441F-E8D2-2820-D7A6-B43950F04EB4}"/>
                </a:ext>
              </a:extLst>
            </p:cNvPr>
            <p:cNvCxnSpPr>
              <a:cxnSpLocks/>
            </p:cNvCxnSpPr>
            <p:nvPr/>
          </p:nvCxnSpPr>
          <p:spPr>
            <a:xfrm>
              <a:off x="3599234" y="4910587"/>
              <a:ext cx="84436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44EC3827-5BCD-6D7A-4E65-285A814E949F}"/>
                </a:ext>
              </a:extLst>
            </p:cNvPr>
            <p:cNvSpPr txBox="1">
              <a:spLocks/>
            </p:cNvSpPr>
            <p:nvPr/>
          </p:nvSpPr>
          <p:spPr>
            <a:xfrm>
              <a:off x="8687680" y="3959616"/>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community</a:t>
              </a:r>
            </a:p>
          </p:txBody>
        </p:sp>
        <p:sp>
          <p:nvSpPr>
            <p:cNvPr id="34" name="Content Placeholder 2">
              <a:extLst>
                <a:ext uri="{FF2B5EF4-FFF2-40B4-BE49-F238E27FC236}">
                  <a16:creationId xmlns:a16="http://schemas.microsoft.com/office/drawing/2014/main" id="{4A1DDD69-3ABE-5D71-BFC7-712DAF15712C}"/>
                </a:ext>
              </a:extLst>
            </p:cNvPr>
            <p:cNvSpPr txBox="1">
              <a:spLocks/>
            </p:cNvSpPr>
            <p:nvPr/>
          </p:nvSpPr>
          <p:spPr>
            <a:xfrm>
              <a:off x="8813086" y="5539380"/>
              <a:ext cx="4657314"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600" dirty="0"/>
                <a:t>ecosystem</a:t>
              </a:r>
            </a:p>
          </p:txBody>
        </p:sp>
      </p:grpSp>
      <p:grpSp>
        <p:nvGrpSpPr>
          <p:cNvPr id="11" name="Group 10">
            <a:extLst>
              <a:ext uri="{FF2B5EF4-FFF2-40B4-BE49-F238E27FC236}">
                <a16:creationId xmlns:a16="http://schemas.microsoft.com/office/drawing/2014/main" id="{3BD4533B-1B09-4F81-A366-95DF5E0D431D}"/>
              </a:ext>
            </a:extLst>
          </p:cNvPr>
          <p:cNvGrpSpPr/>
          <p:nvPr/>
        </p:nvGrpSpPr>
        <p:grpSpPr>
          <a:xfrm>
            <a:off x="718416" y="1356928"/>
            <a:ext cx="1916677" cy="3792623"/>
            <a:chOff x="136581" y="1810193"/>
            <a:chExt cx="2325472" cy="4280263"/>
          </a:xfrm>
        </p:grpSpPr>
        <p:cxnSp>
          <p:nvCxnSpPr>
            <p:cNvPr id="12" name="Curved Connector 11">
              <a:extLst>
                <a:ext uri="{FF2B5EF4-FFF2-40B4-BE49-F238E27FC236}">
                  <a16:creationId xmlns:a16="http://schemas.microsoft.com/office/drawing/2014/main" id="{0FFB577E-0DAB-D17F-A787-C9714B76C67C}"/>
                </a:ext>
              </a:extLst>
            </p:cNvPr>
            <p:cNvCxnSpPr>
              <a:cxnSpLocks/>
              <a:stCxn id="13" idx="1"/>
            </p:cNvCxnSpPr>
            <p:nvPr/>
          </p:nvCxnSpPr>
          <p:spPr>
            <a:xfrm rot="10800000" flipV="1">
              <a:off x="214401" y="2779223"/>
              <a:ext cx="625192" cy="1345304"/>
            </a:xfrm>
            <a:prstGeom prst="curvedConnector2">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E73220-0B79-C827-88A1-D3BF46D74783}"/>
                </a:ext>
              </a:extLst>
            </p:cNvPr>
            <p:cNvSpPr/>
            <p:nvPr/>
          </p:nvSpPr>
          <p:spPr>
            <a:xfrm>
              <a:off x="839593" y="2189019"/>
              <a:ext cx="1163781" cy="1180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fish</a:t>
              </a:r>
            </a:p>
            <a:p>
              <a:pPr algn="ctr"/>
              <a:r>
                <a:rPr lang="en-US" dirty="0"/>
                <a:t>(x)</a:t>
              </a:r>
            </a:p>
          </p:txBody>
        </p:sp>
        <p:cxnSp>
          <p:nvCxnSpPr>
            <p:cNvPr id="14" name="Curved Connector 13">
              <a:extLst>
                <a:ext uri="{FF2B5EF4-FFF2-40B4-BE49-F238E27FC236}">
                  <a16:creationId xmlns:a16="http://schemas.microsoft.com/office/drawing/2014/main" id="{9395F1B4-26D7-80EE-CC99-4AAF78D02DB5}"/>
                </a:ext>
              </a:extLst>
            </p:cNvPr>
            <p:cNvCxnSpPr>
              <a:cxnSpLocks/>
              <a:stCxn id="13" idx="2"/>
            </p:cNvCxnSpPr>
            <p:nvPr/>
          </p:nvCxnSpPr>
          <p:spPr>
            <a:xfrm rot="5400000">
              <a:off x="1179775" y="3611133"/>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A540A7EF-8C33-378E-594D-FB3A6D0BEB09}"/>
                </a:ext>
              </a:extLst>
            </p:cNvPr>
            <p:cNvCxnSpPr>
              <a:cxnSpLocks/>
              <a:stCxn id="36" idx="0"/>
            </p:cNvCxnSpPr>
            <p:nvPr/>
          </p:nvCxnSpPr>
          <p:spPr>
            <a:xfrm rot="16200000" flipH="1" flipV="1">
              <a:off x="826989" y="4366333"/>
              <a:ext cx="538892" cy="581886"/>
            </a:xfrm>
            <a:prstGeom prst="curvedConnector4">
              <a:avLst>
                <a:gd name="adj1" fmla="val -73271"/>
                <a:gd name="adj2" fmla="val 16071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6AE205DA-8860-A719-AB92-A2F10F90E766}"/>
                </a:ext>
              </a:extLst>
            </p:cNvPr>
            <p:cNvCxnSpPr>
              <a:cxnSpLocks/>
              <a:stCxn id="36" idx="3"/>
              <a:endCxn id="38" idx="3"/>
            </p:cNvCxnSpPr>
            <p:nvPr/>
          </p:nvCxnSpPr>
          <p:spPr>
            <a:xfrm flipH="1" flipV="1">
              <a:off x="1845779" y="3712630"/>
              <a:ext cx="123489" cy="1265404"/>
            </a:xfrm>
            <a:prstGeom prst="curvedConnector3">
              <a:avLst>
                <a:gd name="adj1" fmla="val -185118"/>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7B8B8DD-C4A3-B5BE-FEB6-97335BCDAB83}"/>
                </a:ext>
              </a:extLst>
            </p:cNvPr>
            <p:cNvSpPr/>
            <p:nvPr/>
          </p:nvSpPr>
          <p:spPr>
            <a:xfrm>
              <a:off x="805487" y="4387830"/>
              <a:ext cx="1163781" cy="118040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shark</a:t>
              </a:r>
            </a:p>
            <a:p>
              <a:pPr algn="ctr"/>
              <a:r>
                <a:rPr lang="en-US" dirty="0"/>
                <a:t>(y)</a:t>
              </a:r>
            </a:p>
          </p:txBody>
        </p:sp>
        <p:pic>
          <p:nvPicPr>
            <p:cNvPr id="37" name="Picture 36">
              <a:extLst>
                <a:ext uri="{FF2B5EF4-FFF2-40B4-BE49-F238E27FC236}">
                  <a16:creationId xmlns:a16="http://schemas.microsoft.com/office/drawing/2014/main" id="{02EA6D05-580A-9F6C-C017-598A4A9AB431}"/>
                </a:ext>
              </a:extLst>
            </p:cNvPr>
            <p:cNvPicPr>
              <a:picLocks noChangeAspect="1"/>
            </p:cNvPicPr>
            <p:nvPr/>
          </p:nvPicPr>
          <p:blipFill>
            <a:blip r:embed="rId4"/>
            <a:stretch>
              <a:fillRect/>
            </a:stretch>
          </p:blipFill>
          <p:spPr>
            <a:xfrm>
              <a:off x="2117343" y="1810193"/>
              <a:ext cx="344710" cy="369332"/>
            </a:xfrm>
            <a:prstGeom prst="rect">
              <a:avLst/>
            </a:prstGeom>
          </p:spPr>
        </p:pic>
        <p:pic>
          <p:nvPicPr>
            <p:cNvPr id="38" name="Picture 37">
              <a:extLst>
                <a:ext uri="{FF2B5EF4-FFF2-40B4-BE49-F238E27FC236}">
                  <a16:creationId xmlns:a16="http://schemas.microsoft.com/office/drawing/2014/main" id="{EBD94058-B679-3BE6-A1B7-0E9F8190AF5F}"/>
                </a:ext>
              </a:extLst>
            </p:cNvPr>
            <p:cNvPicPr>
              <a:picLocks noChangeAspect="1"/>
            </p:cNvPicPr>
            <p:nvPr/>
          </p:nvPicPr>
          <p:blipFill>
            <a:blip r:embed="rId5"/>
            <a:stretch>
              <a:fillRect/>
            </a:stretch>
          </p:blipFill>
          <p:spPr>
            <a:xfrm>
              <a:off x="1579079" y="3503080"/>
              <a:ext cx="266700" cy="419100"/>
            </a:xfrm>
            <a:prstGeom prst="rect">
              <a:avLst/>
            </a:prstGeom>
          </p:spPr>
        </p:pic>
        <p:pic>
          <p:nvPicPr>
            <p:cNvPr id="39" name="Picture 38">
              <a:extLst>
                <a:ext uri="{FF2B5EF4-FFF2-40B4-BE49-F238E27FC236}">
                  <a16:creationId xmlns:a16="http://schemas.microsoft.com/office/drawing/2014/main" id="{170CC4AD-8D24-8EFD-6129-90876C9F50F1}"/>
                </a:ext>
              </a:extLst>
            </p:cNvPr>
            <p:cNvPicPr>
              <a:picLocks noChangeAspect="1"/>
            </p:cNvPicPr>
            <p:nvPr/>
          </p:nvPicPr>
          <p:blipFill>
            <a:blip r:embed="rId6"/>
            <a:stretch>
              <a:fillRect/>
            </a:stretch>
          </p:blipFill>
          <p:spPr>
            <a:xfrm>
              <a:off x="1494156" y="5672790"/>
              <a:ext cx="254000" cy="317500"/>
            </a:xfrm>
            <a:prstGeom prst="rect">
              <a:avLst/>
            </a:prstGeom>
          </p:spPr>
        </p:pic>
        <p:cxnSp>
          <p:nvCxnSpPr>
            <p:cNvPr id="40" name="Curved Connector 39">
              <a:extLst>
                <a:ext uri="{FF2B5EF4-FFF2-40B4-BE49-F238E27FC236}">
                  <a16:creationId xmlns:a16="http://schemas.microsoft.com/office/drawing/2014/main" id="{3D708A51-93D2-A9C8-CEF2-69233EA3104B}"/>
                </a:ext>
              </a:extLst>
            </p:cNvPr>
            <p:cNvCxnSpPr>
              <a:cxnSpLocks/>
            </p:cNvCxnSpPr>
            <p:nvPr/>
          </p:nvCxnSpPr>
          <p:spPr>
            <a:xfrm rot="16200000" flipH="1">
              <a:off x="1417327" y="2193176"/>
              <a:ext cx="590204" cy="581890"/>
            </a:xfrm>
            <a:prstGeom prst="curvedConnector4">
              <a:avLst>
                <a:gd name="adj1" fmla="val -38732"/>
                <a:gd name="adj2" fmla="val 13928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CD09FB44-D3DD-427E-F8F7-287339B03869}"/>
                </a:ext>
              </a:extLst>
            </p:cNvPr>
            <p:cNvPicPr>
              <a:picLocks noChangeAspect="1"/>
            </p:cNvPicPr>
            <p:nvPr/>
          </p:nvPicPr>
          <p:blipFill>
            <a:blip r:embed="rId7"/>
            <a:stretch>
              <a:fillRect/>
            </a:stretch>
          </p:blipFill>
          <p:spPr>
            <a:xfrm>
              <a:off x="136581" y="4244227"/>
              <a:ext cx="190500" cy="342900"/>
            </a:xfrm>
            <a:prstGeom prst="rect">
              <a:avLst/>
            </a:prstGeom>
          </p:spPr>
        </p:pic>
        <p:cxnSp>
          <p:nvCxnSpPr>
            <p:cNvPr id="42" name="Curved Connector 41">
              <a:extLst>
                <a:ext uri="{FF2B5EF4-FFF2-40B4-BE49-F238E27FC236}">
                  <a16:creationId xmlns:a16="http://schemas.microsoft.com/office/drawing/2014/main" id="{0D666FF2-7E70-3E84-515A-EB6B99265FEF}"/>
                </a:ext>
              </a:extLst>
            </p:cNvPr>
            <p:cNvCxnSpPr>
              <a:cxnSpLocks/>
            </p:cNvCxnSpPr>
            <p:nvPr/>
          </p:nvCxnSpPr>
          <p:spPr>
            <a:xfrm rot="5400000">
              <a:off x="1186140" y="5848747"/>
              <a:ext cx="483416" cy="2"/>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Content Placeholder 2">
            <a:extLst>
              <a:ext uri="{FF2B5EF4-FFF2-40B4-BE49-F238E27FC236}">
                <a16:creationId xmlns:a16="http://schemas.microsoft.com/office/drawing/2014/main" id="{0BC0302A-5C8A-C0C7-8A75-2D24AA06C651}"/>
              </a:ext>
            </a:extLst>
          </p:cNvPr>
          <p:cNvSpPr txBox="1">
            <a:spLocks/>
          </p:cNvSpPr>
          <p:nvPr/>
        </p:nvSpPr>
        <p:spPr>
          <a:xfrm>
            <a:off x="6597" y="5144950"/>
            <a:ext cx="3255752" cy="1711903"/>
          </a:xfrm>
          <a:prstGeom prst="rect">
            <a:avLst/>
          </a:prstGeom>
          <a:solidFill>
            <a:schemeClr val="bg1"/>
          </a:solidFill>
        </p:spPr>
        <p:txBody>
          <a:bodyPr vert="horz" lIns="91440" tIns="45720" rIns="91440" bIns="4572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i="1" dirty="0"/>
              <a:t>How does fish abundance </a:t>
            </a:r>
            <a:r>
              <a:rPr lang="en-US" sz="2800" b="1" i="1" dirty="0">
                <a:solidFill>
                  <a:srgbClr val="C00000"/>
                </a:solidFill>
              </a:rPr>
              <a:t>vary </a:t>
            </a:r>
            <a:r>
              <a:rPr lang="en-US" sz="2800" i="1" dirty="0"/>
              <a:t>with </a:t>
            </a:r>
            <a:r>
              <a:rPr lang="en-US" sz="2800" b="1" i="1" dirty="0">
                <a:solidFill>
                  <a:srgbClr val="C00000"/>
                </a:solidFill>
              </a:rPr>
              <a:t>changes </a:t>
            </a:r>
            <a:r>
              <a:rPr lang="en-US" sz="2800" i="1" dirty="0"/>
              <a:t>in shark abundance?</a:t>
            </a:r>
          </a:p>
        </p:txBody>
      </p:sp>
      <p:sp>
        <p:nvSpPr>
          <p:cNvPr id="2" name="Rectangle 1">
            <a:extLst>
              <a:ext uri="{FF2B5EF4-FFF2-40B4-BE49-F238E27FC236}">
                <a16:creationId xmlns:a16="http://schemas.microsoft.com/office/drawing/2014/main" id="{9C7D5826-CFF0-5C73-7232-340DDA485E92}"/>
              </a:ext>
            </a:extLst>
          </p:cNvPr>
          <p:cNvSpPr/>
          <p:nvPr/>
        </p:nvSpPr>
        <p:spPr>
          <a:xfrm>
            <a:off x="3450252" y="4910586"/>
            <a:ext cx="6910716" cy="2014313"/>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062C75-5F34-58B1-0FDF-F88CC6C1AEEB}"/>
              </a:ext>
            </a:extLst>
          </p:cNvPr>
          <p:cNvSpPr/>
          <p:nvPr/>
        </p:nvSpPr>
        <p:spPr>
          <a:xfrm>
            <a:off x="3579648" y="63480"/>
            <a:ext cx="6355611" cy="3246348"/>
          </a:xfrm>
          <a:prstGeom prst="rect">
            <a:avLst/>
          </a:prstGeom>
          <a:solidFill>
            <a:srgbClr val="FFFFF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7564CF-105F-E652-0673-88A016FEA947}"/>
              </a:ext>
            </a:extLst>
          </p:cNvPr>
          <p:cNvSpPr txBox="1">
            <a:spLocks/>
          </p:cNvSpPr>
          <p:nvPr/>
        </p:nvSpPr>
        <p:spPr>
          <a:xfrm>
            <a:off x="77342" y="65150"/>
            <a:ext cx="3910519" cy="113724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800" b="1" dirty="0">
                <a:solidFill>
                  <a:srgbClr val="C00000"/>
                </a:solidFill>
              </a:rPr>
              <a:t>Community</a:t>
            </a:r>
            <a:r>
              <a:rPr lang="en-US" sz="2800" dirty="0"/>
              <a:t> = interacting populations of different species </a:t>
            </a:r>
          </a:p>
        </p:txBody>
      </p:sp>
    </p:spTree>
    <p:extLst>
      <p:ext uri="{BB962C8B-B14F-4D97-AF65-F5344CB8AC3E}">
        <p14:creationId xmlns:p14="http://schemas.microsoft.com/office/powerpoint/2010/main" val="20650358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F34F05CC-4CF7-2B9B-DFED-1B512BBE2F4F}"/>
              </a:ext>
            </a:extLst>
          </p:cNvPr>
          <p:cNvSpPr>
            <a:spLocks noGrp="1"/>
          </p:cNvSpPr>
          <p:nvPr>
            <p:ph idx="1"/>
          </p:nvPr>
        </p:nvSpPr>
        <p:spPr/>
        <p:txBody>
          <a:bodyPr/>
          <a:lstStyle/>
          <a:p>
            <a:endParaRPr lang="en-US"/>
          </a:p>
        </p:txBody>
      </p:sp>
      <p:sp>
        <p:nvSpPr>
          <p:cNvPr id="20" name="Title 1">
            <a:extLst>
              <a:ext uri="{FF2B5EF4-FFF2-40B4-BE49-F238E27FC236}">
                <a16:creationId xmlns:a16="http://schemas.microsoft.com/office/drawing/2014/main" id="{E881D219-4B2C-3C2D-9453-8150EE8A6D3F}"/>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b="1" dirty="0">
              <a:solidFill>
                <a:srgbClr val="C00000"/>
              </a:solidFill>
              <a:latin typeface="+mn-lt"/>
            </a:endParaRPr>
          </a:p>
        </p:txBody>
      </p:sp>
    </p:spTree>
    <p:extLst>
      <p:ext uri="{BB962C8B-B14F-4D97-AF65-F5344CB8AC3E}">
        <p14:creationId xmlns:p14="http://schemas.microsoft.com/office/powerpoint/2010/main" val="2684248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with medium confidence">
            <a:extLst>
              <a:ext uri="{FF2B5EF4-FFF2-40B4-BE49-F238E27FC236}">
                <a16:creationId xmlns:a16="http://schemas.microsoft.com/office/drawing/2014/main" id="{6E2DF3AA-091E-A424-9E3C-F6AD8F38C1FE}"/>
              </a:ext>
            </a:extLst>
          </p:cNvPr>
          <p:cNvPicPr>
            <a:picLocks noGrp="1" noChangeAspect="1"/>
          </p:cNvPicPr>
          <p:nvPr>
            <p:ph idx="1"/>
          </p:nvPr>
        </p:nvPicPr>
        <p:blipFill rotWithShape="1">
          <a:blip r:embed="rId2"/>
          <a:srcRect b="15717"/>
          <a:stretch/>
        </p:blipFill>
        <p:spPr>
          <a:xfrm>
            <a:off x="408440" y="1066800"/>
            <a:ext cx="4035054" cy="2691312"/>
          </a:xfrm>
        </p:spPr>
      </p:pic>
      <p:sp>
        <p:nvSpPr>
          <p:cNvPr id="9" name="Content Placeholder 2">
            <a:extLst>
              <a:ext uri="{FF2B5EF4-FFF2-40B4-BE49-F238E27FC236}">
                <a16:creationId xmlns:a16="http://schemas.microsoft.com/office/drawing/2014/main" id="{ACF079CF-33CB-6DC8-CD21-2CA2091180DB}"/>
              </a:ext>
            </a:extLst>
          </p:cNvPr>
          <p:cNvSpPr txBox="1">
            <a:spLocks/>
          </p:cNvSpPr>
          <p:nvPr/>
        </p:nvSpPr>
        <p:spPr>
          <a:xfrm>
            <a:off x="192632" y="3813505"/>
            <a:ext cx="4587186" cy="294544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Lyme disease is a vector-borne disease caused by the bacterium, </a:t>
            </a:r>
            <a:r>
              <a:rPr lang="en-US" i="1" dirty="0" err="1"/>
              <a:t>Borrellia</a:t>
            </a:r>
            <a:r>
              <a:rPr lang="en-US" i="1" dirty="0"/>
              <a:t> </a:t>
            </a:r>
            <a:r>
              <a:rPr lang="en-US" i="1" dirty="0" err="1"/>
              <a:t>burgdoferi</a:t>
            </a:r>
            <a:r>
              <a:rPr lang="en-US" i="1" dirty="0"/>
              <a:t>, </a:t>
            </a:r>
            <a:r>
              <a:rPr lang="en-US" dirty="0"/>
              <a:t>vectored by </a:t>
            </a:r>
            <a:r>
              <a:rPr lang="en-US" i="1" dirty="0"/>
              <a:t>Ixodes </a:t>
            </a:r>
            <a:r>
              <a:rPr lang="en-US" dirty="0"/>
              <a:t>especially</a:t>
            </a:r>
            <a:r>
              <a:rPr lang="en-US" i="1" dirty="0"/>
              <a:t> Ixodes scapularis</a:t>
            </a:r>
            <a:r>
              <a:rPr lang="en-US" dirty="0"/>
              <a:t>) ticks. </a:t>
            </a:r>
          </a:p>
          <a:p>
            <a:r>
              <a:rPr lang="en-US" dirty="0"/>
              <a:t>Nymph ticks are borne in the spring, feed on small mammal hosts through the summer, then reproduce (particularly on deer) in the fall before going dormant in the winter.</a:t>
            </a:r>
          </a:p>
          <a:p>
            <a:r>
              <a:rPr lang="en-US" dirty="0"/>
              <a:t>Human cases are largely concentrated in the spring and summer and result from infected tick bites.</a:t>
            </a:r>
          </a:p>
        </p:txBody>
      </p:sp>
      <p:pic>
        <p:nvPicPr>
          <p:cNvPr id="10242" name="Picture 2" descr="undefined">
            <a:extLst>
              <a:ext uri="{FF2B5EF4-FFF2-40B4-BE49-F238E27FC236}">
                <a16:creationId xmlns:a16="http://schemas.microsoft.com/office/drawing/2014/main" id="{4A3A036C-57AE-128B-4414-0A46B3AF6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484" y="1709933"/>
            <a:ext cx="4800517" cy="481277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20D06C7E-292D-CF51-4EBE-43E0B69707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99" t="15849" r="18001" b="7108"/>
          <a:stretch/>
        </p:blipFill>
        <p:spPr bwMode="auto">
          <a:xfrm rot="5400000">
            <a:off x="10475499" y="5200348"/>
            <a:ext cx="1341004" cy="17067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13C2DF-E347-2AFD-7490-74DE28A8B3AA}"/>
              </a:ext>
            </a:extLst>
          </p:cNvPr>
          <p:cNvSpPr txBox="1">
            <a:spLocks/>
          </p:cNvSpPr>
          <p:nvPr/>
        </p:nvSpPr>
        <p:spPr>
          <a:xfrm>
            <a:off x="2146788" y="133401"/>
            <a:ext cx="7898424" cy="119978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Disease dynamics in the </a:t>
            </a:r>
            <a:r>
              <a:rPr lang="en-US" sz="3300" b="1" dirty="0">
                <a:solidFill>
                  <a:srgbClr val="C00000"/>
                </a:solidFill>
                <a:latin typeface="+mn-lt"/>
              </a:rPr>
              <a:t>broader community</a:t>
            </a:r>
            <a:endParaRPr lang="en-US" sz="2800" dirty="0">
              <a:latin typeface="+mn-lt"/>
            </a:endParaRPr>
          </a:p>
          <a:p>
            <a:pPr algn="ctr"/>
            <a:r>
              <a:rPr lang="en-US" sz="2800" dirty="0">
                <a:latin typeface="+mn-lt"/>
              </a:rPr>
              <a:t>Example: Lyme Disease</a:t>
            </a:r>
          </a:p>
        </p:txBody>
      </p:sp>
    </p:spTree>
    <p:extLst>
      <p:ext uri="{BB962C8B-B14F-4D97-AF65-F5344CB8AC3E}">
        <p14:creationId xmlns:p14="http://schemas.microsoft.com/office/powerpoint/2010/main" val="21524096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16" name="TextBox 15">
            <a:extLst>
              <a:ext uri="{FF2B5EF4-FFF2-40B4-BE49-F238E27FC236}">
                <a16:creationId xmlns:a16="http://schemas.microsoft.com/office/drawing/2014/main" id="{55BF16DA-B765-ED54-21D6-996ECC49440D}"/>
              </a:ext>
            </a:extLst>
          </p:cNvPr>
          <p:cNvSpPr txBox="1"/>
          <p:nvPr/>
        </p:nvSpPr>
        <p:spPr>
          <a:xfrm>
            <a:off x="2146788" y="5554653"/>
            <a:ext cx="7898424" cy="830997"/>
          </a:xfrm>
          <a:prstGeom prst="rect">
            <a:avLst/>
          </a:prstGeom>
          <a:noFill/>
        </p:spPr>
        <p:txBody>
          <a:bodyPr wrap="square">
            <a:spAutoFit/>
          </a:bodyPr>
          <a:lstStyle/>
          <a:p>
            <a:pPr algn="ctr"/>
            <a:r>
              <a:rPr lang="en-US" sz="2400" dirty="0"/>
              <a:t>In the case of Lyme, </a:t>
            </a:r>
            <a:r>
              <a:rPr lang="en-US" sz="2400" b="1" dirty="0">
                <a:solidFill>
                  <a:srgbClr val="C00000"/>
                </a:solidFill>
              </a:rPr>
              <a:t>increasing host biodiversity tends to be associated with decreasing Lyme prevalence</a:t>
            </a:r>
            <a:r>
              <a:rPr lang="en-US" sz="2400" b="1" dirty="0"/>
              <a:t>.</a:t>
            </a:r>
          </a:p>
        </p:txBody>
      </p:sp>
      <p:pic>
        <p:nvPicPr>
          <p:cNvPr id="5" name="Picture 4" descr="Chart, scatter chart&#10;&#10;Description automatically generated">
            <a:extLst>
              <a:ext uri="{FF2B5EF4-FFF2-40B4-BE49-F238E27FC236}">
                <a16:creationId xmlns:a16="http://schemas.microsoft.com/office/drawing/2014/main" id="{098C641D-D745-4037-DF4F-785649D59525}"/>
              </a:ext>
            </a:extLst>
          </p:cNvPr>
          <p:cNvPicPr>
            <a:picLocks noChangeAspect="1"/>
          </p:cNvPicPr>
          <p:nvPr/>
        </p:nvPicPr>
        <p:blipFill rotWithShape="1">
          <a:blip r:embed="rId2"/>
          <a:srcRect l="9348" t="34658" b="32412"/>
          <a:stretch/>
        </p:blipFill>
        <p:spPr>
          <a:xfrm>
            <a:off x="3048767" y="2378737"/>
            <a:ext cx="4067518" cy="2727716"/>
          </a:xfrm>
          <a:prstGeom prst="rect">
            <a:avLst/>
          </a:prstGeom>
        </p:spPr>
      </p:pic>
      <p:pic>
        <p:nvPicPr>
          <p:cNvPr id="7" name="Picture 6" descr="Chart, scatter chart&#10;&#10;Description automatically generated">
            <a:extLst>
              <a:ext uri="{FF2B5EF4-FFF2-40B4-BE49-F238E27FC236}">
                <a16:creationId xmlns:a16="http://schemas.microsoft.com/office/drawing/2014/main" id="{66A40EEF-B834-8E79-3F71-D964722E8F7A}"/>
              </a:ext>
            </a:extLst>
          </p:cNvPr>
          <p:cNvPicPr>
            <a:picLocks noChangeAspect="1"/>
          </p:cNvPicPr>
          <p:nvPr/>
        </p:nvPicPr>
        <p:blipFill rotWithShape="1">
          <a:blip r:embed="rId2"/>
          <a:srcRect l="9348" t="67183"/>
          <a:stretch/>
        </p:blipFill>
        <p:spPr>
          <a:xfrm>
            <a:off x="7116285" y="2378737"/>
            <a:ext cx="4281665" cy="2861512"/>
          </a:xfrm>
          <a:prstGeom prst="rect">
            <a:avLst/>
          </a:prstGeom>
        </p:spPr>
      </p:pic>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err="1">
                <a:cs typeface="Franklin Gothic Medium"/>
              </a:rPr>
              <a:t>Ostfeld</a:t>
            </a:r>
            <a:r>
              <a:rPr lang="en-US" sz="1400" dirty="0">
                <a:cs typeface="Franklin Gothic Medium"/>
              </a:rPr>
              <a:t> and </a:t>
            </a:r>
            <a:r>
              <a:rPr lang="en-US" sz="1400" dirty="0" err="1">
                <a:cs typeface="Franklin Gothic Medium"/>
              </a:rPr>
              <a:t>Keesing</a:t>
            </a:r>
            <a:r>
              <a:rPr lang="en-US" sz="1400" dirty="0">
                <a:cs typeface="Franklin Gothic Medium"/>
              </a:rPr>
              <a:t>. 2000. </a:t>
            </a:r>
            <a:r>
              <a:rPr lang="en-US" sz="1400" i="1" dirty="0">
                <a:cs typeface="Franklin Gothic Medium"/>
              </a:rPr>
              <a:t>Conservation Biology.</a:t>
            </a:r>
            <a:endParaRPr lang="en-US" sz="1400" dirty="0">
              <a:cs typeface="Franklin Gothic Medium"/>
            </a:endParaRPr>
          </a:p>
        </p:txBody>
      </p:sp>
      <p:pic>
        <p:nvPicPr>
          <p:cNvPr id="11" name="Picture 10" descr="Diagram&#10;&#10;Description automatically generated">
            <a:extLst>
              <a:ext uri="{FF2B5EF4-FFF2-40B4-BE49-F238E27FC236}">
                <a16:creationId xmlns:a16="http://schemas.microsoft.com/office/drawing/2014/main" id="{1D4CB368-D3E4-3B96-06A7-64DE4BCAB195}"/>
              </a:ext>
            </a:extLst>
          </p:cNvPr>
          <p:cNvPicPr>
            <a:picLocks noChangeAspect="1"/>
          </p:cNvPicPr>
          <p:nvPr/>
        </p:nvPicPr>
        <p:blipFill rotWithShape="1">
          <a:blip r:embed="rId3"/>
          <a:srcRect l="7584" r="9783"/>
          <a:stretch/>
        </p:blipFill>
        <p:spPr>
          <a:xfrm>
            <a:off x="622785" y="2140199"/>
            <a:ext cx="2092706" cy="2966254"/>
          </a:xfrm>
          <a:prstGeom prst="rect">
            <a:avLst/>
          </a:prstGeom>
        </p:spPr>
      </p:pic>
      <p:sp>
        <p:nvSpPr>
          <p:cNvPr id="13" name="TextBox 12">
            <a:extLst>
              <a:ext uri="{FF2B5EF4-FFF2-40B4-BE49-F238E27FC236}">
                <a16:creationId xmlns:a16="http://schemas.microsoft.com/office/drawing/2014/main" id="{FC0BEC76-E815-D4AA-1D9C-D4F82DF91F96}"/>
              </a:ext>
            </a:extLst>
          </p:cNvPr>
          <p:cNvSpPr txBox="1"/>
          <p:nvPr/>
        </p:nvSpPr>
        <p:spPr>
          <a:xfrm>
            <a:off x="-86553" y="6550223"/>
            <a:ext cx="3834504" cy="307777"/>
          </a:xfrm>
          <a:prstGeom prst="rect">
            <a:avLst/>
          </a:prstGeom>
          <a:noFill/>
        </p:spPr>
        <p:txBody>
          <a:bodyPr wrap="square" rtlCol="0">
            <a:spAutoFit/>
          </a:bodyPr>
          <a:lstStyle/>
          <a:p>
            <a:pPr algn="r"/>
            <a:r>
              <a:rPr lang="en-US" sz="1400" dirty="0">
                <a:cs typeface="Franklin Gothic Medium"/>
              </a:rPr>
              <a:t>Dobson and Auld. 2016. </a:t>
            </a:r>
            <a:r>
              <a:rPr lang="en-US" sz="1400" i="1" dirty="0">
                <a:cs typeface="Franklin Gothic Medium"/>
              </a:rPr>
              <a:t>The American Naturalist.</a:t>
            </a:r>
            <a:endParaRPr lang="en-US" sz="1400" dirty="0">
              <a:cs typeface="Franklin Gothic Medium"/>
            </a:endParaRPr>
          </a:p>
        </p:txBody>
      </p:sp>
    </p:spTree>
    <p:extLst>
      <p:ext uri="{BB962C8B-B14F-4D97-AF65-F5344CB8AC3E}">
        <p14:creationId xmlns:p14="http://schemas.microsoft.com/office/powerpoint/2010/main" val="1955700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1E55F93-8108-19D9-5D92-9EEE1EDBDBAA}"/>
              </a:ext>
            </a:extLst>
          </p:cNvPr>
          <p:cNvSpPr txBox="1">
            <a:spLocks/>
          </p:cNvSpPr>
          <p:nvPr/>
        </p:nvSpPr>
        <p:spPr>
          <a:xfrm>
            <a:off x="2146788" y="258231"/>
            <a:ext cx="7898424" cy="119978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mn-lt"/>
              </a:rPr>
              <a:t>The </a:t>
            </a:r>
            <a:r>
              <a:rPr lang="en-US" sz="3300" b="1" dirty="0">
                <a:solidFill>
                  <a:srgbClr val="C00000"/>
                </a:solidFill>
                <a:latin typeface="+mn-lt"/>
              </a:rPr>
              <a:t>dilution effect </a:t>
            </a:r>
            <a:r>
              <a:rPr lang="en-US" sz="3300" dirty="0">
                <a:latin typeface="+mn-lt"/>
              </a:rPr>
              <a:t>highlights buffering effects of </a:t>
            </a:r>
            <a:r>
              <a:rPr lang="en-US" sz="3300" b="1" dirty="0">
                <a:solidFill>
                  <a:srgbClr val="C00000"/>
                </a:solidFill>
                <a:latin typeface="+mn-lt"/>
              </a:rPr>
              <a:t>biodiversity on disease transmission</a:t>
            </a:r>
            <a:r>
              <a:rPr lang="en-US" sz="3300" dirty="0">
                <a:latin typeface="+mn-lt"/>
              </a:rPr>
              <a:t>.</a:t>
            </a:r>
          </a:p>
          <a:p>
            <a:pPr algn="ctr"/>
            <a:endParaRPr lang="en-US" sz="600" dirty="0">
              <a:latin typeface="+mn-lt"/>
            </a:endParaRPr>
          </a:p>
          <a:p>
            <a:pPr algn="ctr"/>
            <a:r>
              <a:rPr lang="en-US" sz="2800" dirty="0">
                <a:latin typeface="+mn-lt"/>
              </a:rPr>
              <a:t>While a popular concept, it only holds in select cases!</a:t>
            </a:r>
          </a:p>
        </p:txBody>
      </p:sp>
      <p:sp>
        <p:nvSpPr>
          <p:cNvPr id="10" name="TextBox 9">
            <a:extLst>
              <a:ext uri="{FF2B5EF4-FFF2-40B4-BE49-F238E27FC236}">
                <a16:creationId xmlns:a16="http://schemas.microsoft.com/office/drawing/2014/main" id="{79427EEB-68D2-5749-B0A2-16C71BEF91E7}"/>
              </a:ext>
            </a:extLst>
          </p:cNvPr>
          <p:cNvSpPr txBox="1"/>
          <p:nvPr/>
        </p:nvSpPr>
        <p:spPr>
          <a:xfrm>
            <a:off x="6991594" y="6519446"/>
            <a:ext cx="5200406" cy="307777"/>
          </a:xfrm>
          <a:prstGeom prst="rect">
            <a:avLst/>
          </a:prstGeom>
          <a:noFill/>
        </p:spPr>
        <p:txBody>
          <a:bodyPr wrap="square" rtlCol="0">
            <a:spAutoFit/>
          </a:bodyPr>
          <a:lstStyle/>
          <a:p>
            <a:pPr algn="r"/>
            <a:r>
              <a:rPr lang="en-US" sz="1400" dirty="0">
                <a:cs typeface="Franklin Gothic Medium"/>
              </a:rPr>
              <a:t>Wood et al. 2014. </a:t>
            </a:r>
            <a:r>
              <a:rPr lang="en-US" sz="1400" i="1" dirty="0">
                <a:cs typeface="Franklin Gothic Medium"/>
              </a:rPr>
              <a:t>Ecology</a:t>
            </a:r>
            <a:endParaRPr lang="en-US" sz="1400" dirty="0">
              <a:cs typeface="Franklin Gothic Medium"/>
            </a:endParaRPr>
          </a:p>
        </p:txBody>
      </p:sp>
      <p:pic>
        <p:nvPicPr>
          <p:cNvPr id="3" name="Picture 2" descr="Chart, diagram&#10;&#10;Description automatically generated">
            <a:extLst>
              <a:ext uri="{FF2B5EF4-FFF2-40B4-BE49-F238E27FC236}">
                <a16:creationId xmlns:a16="http://schemas.microsoft.com/office/drawing/2014/main" id="{9ADF8DFB-E383-E04A-69C1-B449908D3DDF}"/>
              </a:ext>
            </a:extLst>
          </p:cNvPr>
          <p:cNvPicPr>
            <a:picLocks noChangeAspect="1"/>
          </p:cNvPicPr>
          <p:nvPr/>
        </p:nvPicPr>
        <p:blipFill rotWithShape="1">
          <a:blip r:embed="rId2"/>
          <a:srcRect t="6937"/>
          <a:stretch/>
        </p:blipFill>
        <p:spPr>
          <a:xfrm>
            <a:off x="3303733" y="1927580"/>
            <a:ext cx="4559300" cy="3817505"/>
          </a:xfrm>
          <a:prstGeom prst="rect">
            <a:avLst/>
          </a:prstGeom>
        </p:spPr>
      </p:pic>
      <p:pic>
        <p:nvPicPr>
          <p:cNvPr id="8" name="Picture 7" descr="Chart, pie chart&#10;&#10;Description automatically generated">
            <a:extLst>
              <a:ext uri="{FF2B5EF4-FFF2-40B4-BE49-F238E27FC236}">
                <a16:creationId xmlns:a16="http://schemas.microsoft.com/office/drawing/2014/main" id="{9B09822A-041F-66B7-34D6-0A397A581586}"/>
              </a:ext>
            </a:extLst>
          </p:cNvPr>
          <p:cNvPicPr>
            <a:picLocks noChangeAspect="1"/>
          </p:cNvPicPr>
          <p:nvPr/>
        </p:nvPicPr>
        <p:blipFill>
          <a:blip r:embed="rId3"/>
          <a:stretch>
            <a:fillRect/>
          </a:stretch>
        </p:blipFill>
        <p:spPr>
          <a:xfrm>
            <a:off x="7985946" y="2126857"/>
            <a:ext cx="4100944" cy="3082589"/>
          </a:xfrm>
          <a:prstGeom prst="rect">
            <a:avLst/>
          </a:prstGeom>
        </p:spPr>
      </p:pic>
      <p:sp>
        <p:nvSpPr>
          <p:cNvPr id="9" name="TextBox 8">
            <a:extLst>
              <a:ext uri="{FF2B5EF4-FFF2-40B4-BE49-F238E27FC236}">
                <a16:creationId xmlns:a16="http://schemas.microsoft.com/office/drawing/2014/main" id="{547FEFAB-0B23-E2A1-2B2D-65B7BC2E3FC4}"/>
              </a:ext>
            </a:extLst>
          </p:cNvPr>
          <p:cNvSpPr txBox="1"/>
          <p:nvPr/>
        </p:nvSpPr>
        <p:spPr>
          <a:xfrm>
            <a:off x="4946075" y="4205547"/>
            <a:ext cx="1717964" cy="307777"/>
          </a:xfrm>
          <a:prstGeom prst="rect">
            <a:avLst/>
          </a:prstGeom>
          <a:noFill/>
        </p:spPr>
        <p:txBody>
          <a:bodyPr wrap="square" rtlCol="0">
            <a:spAutoFit/>
          </a:bodyPr>
          <a:lstStyle/>
          <a:p>
            <a:pPr algn="ctr"/>
            <a:r>
              <a:rPr lang="en-US" sz="1400" dirty="0">
                <a:cs typeface="Franklin Gothic Medium"/>
              </a:rPr>
              <a:t>disease eradication</a:t>
            </a:r>
          </a:p>
        </p:txBody>
      </p:sp>
      <p:sp>
        <p:nvSpPr>
          <p:cNvPr id="12" name="TextBox 11">
            <a:extLst>
              <a:ext uri="{FF2B5EF4-FFF2-40B4-BE49-F238E27FC236}">
                <a16:creationId xmlns:a16="http://schemas.microsoft.com/office/drawing/2014/main" id="{19E59D54-5039-6BD2-747A-28B5F0BB6E07}"/>
              </a:ext>
            </a:extLst>
          </p:cNvPr>
          <p:cNvSpPr txBox="1"/>
          <p:nvPr/>
        </p:nvSpPr>
        <p:spPr>
          <a:xfrm>
            <a:off x="4807529" y="3412184"/>
            <a:ext cx="775854" cy="523220"/>
          </a:xfrm>
          <a:prstGeom prst="rect">
            <a:avLst/>
          </a:prstGeom>
          <a:solidFill>
            <a:schemeClr val="bg1"/>
          </a:solidFill>
        </p:spPr>
        <p:txBody>
          <a:bodyPr wrap="square" rtlCol="0">
            <a:spAutoFit/>
          </a:bodyPr>
          <a:lstStyle/>
          <a:p>
            <a:pPr algn="ctr"/>
            <a:r>
              <a:rPr lang="en-US" sz="1400" dirty="0">
                <a:cs typeface="Franklin Gothic Medium"/>
              </a:rPr>
              <a:t>true dilution</a:t>
            </a:r>
          </a:p>
        </p:txBody>
      </p:sp>
      <p:sp>
        <p:nvSpPr>
          <p:cNvPr id="14" name="TextBox 13">
            <a:extLst>
              <a:ext uri="{FF2B5EF4-FFF2-40B4-BE49-F238E27FC236}">
                <a16:creationId xmlns:a16="http://schemas.microsoft.com/office/drawing/2014/main" id="{4610F6D2-9233-DEFC-C56D-8BD245FEFC38}"/>
              </a:ext>
            </a:extLst>
          </p:cNvPr>
          <p:cNvSpPr txBox="1"/>
          <p:nvPr/>
        </p:nvSpPr>
        <p:spPr>
          <a:xfrm>
            <a:off x="6067138" y="2973786"/>
            <a:ext cx="896792" cy="523220"/>
          </a:xfrm>
          <a:prstGeom prst="rect">
            <a:avLst/>
          </a:prstGeom>
          <a:solidFill>
            <a:schemeClr val="bg1"/>
          </a:solidFill>
        </p:spPr>
        <p:txBody>
          <a:bodyPr wrap="square" rtlCol="0">
            <a:spAutoFit/>
          </a:bodyPr>
          <a:lstStyle/>
          <a:p>
            <a:pPr algn="ctr"/>
            <a:r>
              <a:rPr lang="en-US" sz="1400" dirty="0">
                <a:cs typeface="Franklin Gothic Medium"/>
              </a:rPr>
              <a:t>spurious dilution</a:t>
            </a:r>
          </a:p>
        </p:txBody>
      </p:sp>
      <p:sp>
        <p:nvSpPr>
          <p:cNvPr id="15" name="TextBox 14">
            <a:extLst>
              <a:ext uri="{FF2B5EF4-FFF2-40B4-BE49-F238E27FC236}">
                <a16:creationId xmlns:a16="http://schemas.microsoft.com/office/drawing/2014/main" id="{39944DB4-7A21-35E3-7B6D-66928C06BA07}"/>
              </a:ext>
            </a:extLst>
          </p:cNvPr>
          <p:cNvSpPr txBox="1"/>
          <p:nvPr/>
        </p:nvSpPr>
        <p:spPr>
          <a:xfrm>
            <a:off x="6215642" y="2249979"/>
            <a:ext cx="1127267" cy="523220"/>
          </a:xfrm>
          <a:prstGeom prst="rect">
            <a:avLst/>
          </a:prstGeom>
          <a:solidFill>
            <a:schemeClr val="bg1"/>
          </a:solidFill>
        </p:spPr>
        <p:txBody>
          <a:bodyPr wrap="square" rtlCol="0">
            <a:spAutoFit/>
          </a:bodyPr>
          <a:lstStyle/>
          <a:p>
            <a:pPr algn="ctr"/>
            <a:r>
              <a:rPr lang="en-US" sz="1400" dirty="0">
                <a:cs typeface="Franklin Gothic Medium"/>
              </a:rPr>
              <a:t>pathogen exacerbation</a:t>
            </a:r>
          </a:p>
        </p:txBody>
      </p:sp>
      <p:pic>
        <p:nvPicPr>
          <p:cNvPr id="18" name="Picture 17" descr="Diagram&#10;&#10;Description automatically generated">
            <a:extLst>
              <a:ext uri="{FF2B5EF4-FFF2-40B4-BE49-F238E27FC236}">
                <a16:creationId xmlns:a16="http://schemas.microsoft.com/office/drawing/2014/main" id="{8E83E1F8-08B2-C31A-C067-696868F9C1B4}"/>
              </a:ext>
            </a:extLst>
          </p:cNvPr>
          <p:cNvPicPr>
            <a:picLocks noChangeAspect="1"/>
          </p:cNvPicPr>
          <p:nvPr/>
        </p:nvPicPr>
        <p:blipFill>
          <a:blip r:embed="rId4"/>
          <a:stretch>
            <a:fillRect/>
          </a:stretch>
        </p:blipFill>
        <p:spPr>
          <a:xfrm>
            <a:off x="221603" y="1703982"/>
            <a:ext cx="2926387" cy="3817505"/>
          </a:xfrm>
          <a:prstGeom prst="rect">
            <a:avLst/>
          </a:prstGeom>
        </p:spPr>
      </p:pic>
      <p:sp>
        <p:nvSpPr>
          <p:cNvPr id="19" name="TextBox 18">
            <a:extLst>
              <a:ext uri="{FF2B5EF4-FFF2-40B4-BE49-F238E27FC236}">
                <a16:creationId xmlns:a16="http://schemas.microsoft.com/office/drawing/2014/main" id="{58FD15FA-4168-88A9-3EEF-3B0863C8AC3A}"/>
              </a:ext>
            </a:extLst>
          </p:cNvPr>
          <p:cNvSpPr txBox="1"/>
          <p:nvPr/>
        </p:nvSpPr>
        <p:spPr>
          <a:xfrm>
            <a:off x="-86553" y="6550223"/>
            <a:ext cx="3834504" cy="307777"/>
          </a:xfrm>
          <a:prstGeom prst="rect">
            <a:avLst/>
          </a:prstGeom>
          <a:noFill/>
        </p:spPr>
        <p:txBody>
          <a:bodyPr wrap="square" rtlCol="0">
            <a:spAutoFit/>
          </a:bodyPr>
          <a:lstStyle/>
          <a:p>
            <a:pPr algn="r"/>
            <a:r>
              <a:rPr lang="en-US" sz="1400" dirty="0">
                <a:cs typeface="Franklin Gothic Medium"/>
              </a:rPr>
              <a:t>Dobson and Auld. 2016. </a:t>
            </a:r>
            <a:r>
              <a:rPr lang="en-US" sz="1400" i="1" dirty="0">
                <a:cs typeface="Franklin Gothic Medium"/>
              </a:rPr>
              <a:t>The American Naturalist.</a:t>
            </a:r>
            <a:endParaRPr lang="en-US" sz="1400" dirty="0">
              <a:cs typeface="Franklin Gothic Medium"/>
            </a:endParaRPr>
          </a:p>
        </p:txBody>
      </p:sp>
    </p:spTree>
    <p:extLst>
      <p:ext uri="{BB962C8B-B14F-4D97-AF65-F5344CB8AC3E}">
        <p14:creationId xmlns:p14="http://schemas.microsoft.com/office/powerpoint/2010/main" val="418763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704DC7-63E3-D15A-4262-23D40B136092}"/>
              </a:ext>
            </a:extLst>
          </p:cNvPr>
          <p:cNvSpPr txBox="1">
            <a:spLocks/>
          </p:cNvSpPr>
          <p:nvPr/>
        </p:nvSpPr>
        <p:spPr>
          <a:xfrm>
            <a:off x="222115" y="733471"/>
            <a:ext cx="11747770" cy="56906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i="1" u="sng" dirty="0"/>
              <a:t>Disease Ecology</a:t>
            </a:r>
          </a:p>
          <a:p>
            <a:r>
              <a:rPr lang="en-US" sz="2600" dirty="0"/>
              <a:t>We explored advances in </a:t>
            </a:r>
            <a:r>
              <a:rPr lang="en-US" sz="2600" u="sng" dirty="0"/>
              <a:t>malaria modeling</a:t>
            </a:r>
            <a:r>
              <a:rPr lang="en-US" sz="2600" dirty="0"/>
              <a:t>, starting with the </a:t>
            </a:r>
            <a:r>
              <a:rPr lang="en-US" sz="2600" u="sng" dirty="0"/>
              <a:t>simplest Ross model</a:t>
            </a:r>
            <a:r>
              <a:rPr lang="en-US" sz="2600" dirty="0"/>
              <a:t>, then adding a </a:t>
            </a:r>
            <a:r>
              <a:rPr lang="en-US" sz="2600" u="sng" dirty="0"/>
              <a:t>mosquito incubation period in the MacDonald model</a:t>
            </a:r>
            <a:r>
              <a:rPr lang="en-US" sz="2600" dirty="0"/>
              <a:t>, then adding a </a:t>
            </a:r>
            <a:r>
              <a:rPr lang="en-US" sz="2600" u="sng" dirty="0"/>
              <a:t>human incubation period in the Anderson and May model</a:t>
            </a:r>
            <a:r>
              <a:rPr lang="en-US" sz="2600" dirty="0"/>
              <a:t>.</a:t>
            </a:r>
          </a:p>
          <a:p>
            <a:r>
              <a:rPr lang="en-US" sz="2600" dirty="0"/>
              <a:t>Incorporation of the mosquito incubation period in the MacDonald model led to the insight that the </a:t>
            </a:r>
            <a:r>
              <a:rPr lang="en-US" sz="2600" u="sng" dirty="0"/>
              <a:t>survival of the female mosquito is a weak point in the malaria transmission cycle</a:t>
            </a:r>
            <a:r>
              <a:rPr lang="en-US" sz="2600" dirty="0"/>
              <a:t>, which inspired decades of </a:t>
            </a:r>
            <a:r>
              <a:rPr lang="en-US" sz="2600" u="sng" dirty="0"/>
              <a:t>WHO malaria control via spraying of the insecticide DDT</a:t>
            </a:r>
            <a:r>
              <a:rPr lang="en-US" sz="2600" dirty="0"/>
              <a:t>. </a:t>
            </a:r>
          </a:p>
          <a:p>
            <a:r>
              <a:rPr lang="en-US" sz="2600" dirty="0"/>
              <a:t>We learned terminology for </a:t>
            </a:r>
            <a:r>
              <a:rPr lang="en-US" sz="2600" u="sng" dirty="0"/>
              <a:t>zoonotic diseases</a:t>
            </a:r>
            <a:r>
              <a:rPr lang="en-US" sz="2600" dirty="0"/>
              <a:t>, those transmitted from </a:t>
            </a:r>
            <a:r>
              <a:rPr lang="en-US" sz="2600" u="sng" dirty="0"/>
              <a:t>wildlife reservoirs</a:t>
            </a:r>
            <a:r>
              <a:rPr lang="en-US" sz="2600" dirty="0"/>
              <a:t> to human </a:t>
            </a:r>
            <a:r>
              <a:rPr lang="en-US" sz="2600" u="sng" dirty="0"/>
              <a:t>spillover</a:t>
            </a:r>
            <a:r>
              <a:rPr lang="en-US" sz="2600" dirty="0"/>
              <a:t> hosts.</a:t>
            </a:r>
          </a:p>
          <a:p>
            <a:r>
              <a:rPr lang="en-US" sz="2600" u="sng" dirty="0"/>
              <a:t>Spillback</a:t>
            </a:r>
            <a:r>
              <a:rPr lang="en-US" sz="2600" dirty="0"/>
              <a:t> occurs when pathogens transmit from the spillover host back to the reservoir that sourced the infection, as in the case of mink transmission of SARS-CoV-2 to humans.</a:t>
            </a:r>
          </a:p>
          <a:p>
            <a:r>
              <a:rPr lang="en-US" sz="2600" dirty="0"/>
              <a:t>We can classify pathogens into stage I-V based on their R</a:t>
            </a:r>
            <a:r>
              <a:rPr lang="en-US" sz="2600" baseline="-25000" dirty="0"/>
              <a:t>0 </a:t>
            </a:r>
            <a:r>
              <a:rPr lang="en-US" sz="2600" dirty="0"/>
              <a:t>in the human population. Zoonotic pathogens encompass stages II-IV.</a:t>
            </a:r>
          </a:p>
        </p:txBody>
      </p:sp>
      <p:sp>
        <p:nvSpPr>
          <p:cNvPr id="5" name="Title 1">
            <a:extLst>
              <a:ext uri="{FF2B5EF4-FFF2-40B4-BE49-F238E27FC236}">
                <a16:creationId xmlns:a16="http://schemas.microsoft.com/office/drawing/2014/main" id="{D110C97B-F2AE-78F9-6CBD-F868712370B4}"/>
              </a:ext>
            </a:extLst>
          </p:cNvPr>
          <p:cNvSpPr txBox="1">
            <a:spLocks/>
          </p:cNvSpPr>
          <p:nvPr/>
        </p:nvSpPr>
        <p:spPr>
          <a:xfrm>
            <a:off x="387485" y="0"/>
            <a:ext cx="10515600" cy="977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recap a bit!</a:t>
            </a:r>
          </a:p>
        </p:txBody>
      </p:sp>
      <p:sp>
        <p:nvSpPr>
          <p:cNvPr id="6" name="Rectangle 5">
            <a:extLst>
              <a:ext uri="{FF2B5EF4-FFF2-40B4-BE49-F238E27FC236}">
                <a16:creationId xmlns:a16="http://schemas.microsoft.com/office/drawing/2014/main" id="{7E9272BC-772B-401D-78FF-03493E9C294A}"/>
              </a:ext>
            </a:extLst>
          </p:cNvPr>
          <p:cNvSpPr/>
          <p:nvPr/>
        </p:nvSpPr>
        <p:spPr>
          <a:xfrm>
            <a:off x="222115" y="3916017"/>
            <a:ext cx="12039177" cy="2941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322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2930</TotalTime>
  <Words>8525</Words>
  <Application>Microsoft Macintosh PowerPoint</Application>
  <PresentationFormat>Widescreen</PresentationFormat>
  <Paragraphs>790</Paragraphs>
  <Slides>88</Slides>
  <Notes>28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4" baseType="lpstr">
      <vt:lpstr>Arial</vt:lpstr>
      <vt:lpstr>Calibri</vt:lpstr>
      <vt:lpstr>Calibri Light</vt:lpstr>
      <vt:lpstr>Cambria Math</vt:lpstr>
      <vt:lpstr>Office Theme</vt:lpstr>
      <vt:lpstr>Equation</vt:lpstr>
      <vt:lpstr>Fundamentals of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The force of infection (FOI), λ, is the rate at which susceptibles become infected</vt:lpstr>
      <vt:lpstr>PowerPoint Presentation</vt:lpstr>
      <vt:lpstr>PowerPoint Presentation</vt:lpstr>
      <vt:lpstr>PowerPoint Presentation</vt:lpstr>
      <vt:lpstr>It is debated whether bats are reservoir hosts for more zoonotic viruses than other mammals.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pathogens make us sick?</vt:lpstr>
      <vt:lpstr>Why do pathogens make us sick?</vt:lpstr>
      <vt:lpstr>Why do pathogens make us sick?</vt:lpstr>
      <vt:lpstr>Why do pathogens make us sick?</vt:lpstr>
      <vt:lpstr>Why do pathogens make us sick?</vt:lpstr>
      <vt:lpstr>Why do pathogens make us sick?</vt:lpstr>
      <vt:lpstr>Why do pathogens make us sick?</vt:lpstr>
      <vt:lpstr>PowerPoint Presentation</vt:lpstr>
      <vt:lpstr>PowerPoint Presentation</vt:lpstr>
      <vt:lpstr>The virulence case study of rabbit Myxoma virus</vt:lpstr>
      <vt:lpstr>The virulence case study of rabbit Myxoma virus</vt:lpstr>
      <vt:lpstr>The virulence case study of rabbit Myxoma virus</vt:lpstr>
      <vt:lpstr>Myxoma virus evolved to intermediate virulence in just a single year.</vt:lpstr>
      <vt:lpstr>For Myxoma virus, intermediate virulence evolution resulted from optimization of the tradeoffs between virulence and transmission.</vt:lpstr>
      <vt:lpstr>Another classic transmission-virulence tradeoff:  parasites of monarch butterflies</vt:lpstr>
      <vt:lpstr>PowerPoint Presentation</vt:lpstr>
      <vt:lpstr>Another classic transmission-virulence tradeoff:  parasites of monarch butterflies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of the tradeoff model</vt:lpstr>
      <vt:lpstr>Limitations of the tradeoff model</vt:lpstr>
      <vt:lpstr>Limitations of the tradeoff model</vt:lpstr>
      <vt:lpstr>Sometimes, virulence is the result of the host’s immune response, rather than the direct impact of the parasite itself</vt:lpstr>
      <vt:lpstr>Limitations of the tradeoff model</vt:lpstr>
      <vt:lpstr>Limitations of the tradeoff model</vt:lpstr>
      <vt:lpstr>Limitations of the tradeoff model</vt:lpstr>
      <vt:lpstr>Spatial structuring generally favors reduced pathogen virulence. </vt:lpstr>
      <vt:lpstr>Spatial structuring generally favors reduced pathogen virulence. </vt:lpstr>
      <vt:lpstr>Spatial structuring generally favors reduced pathogen virulence. </vt:lpstr>
      <vt:lpstr>PowerPoint Presentation</vt:lpstr>
      <vt:lpstr>Is this ecology or evolution?  </vt:lpstr>
      <vt:lpstr>Is this ecology or evolution?  </vt:lpstr>
      <vt:lpstr>Is this ecology or evolution?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29</cp:revision>
  <dcterms:created xsi:type="dcterms:W3CDTF">2023-02-23T15:59:40Z</dcterms:created>
  <dcterms:modified xsi:type="dcterms:W3CDTF">2023-02-28T18:29:04Z</dcterms:modified>
</cp:coreProperties>
</file>